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5" r:id="rId8"/>
    <p:sldId id="266" r:id="rId9"/>
    <p:sldId id="267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66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69" autoAdjust="0"/>
    <p:restoredTop sz="94660"/>
  </p:normalViewPr>
  <p:slideViewPr>
    <p:cSldViewPr snapToGrid="0">
      <p:cViewPr varScale="1">
        <p:scale>
          <a:sx n="93" d="100"/>
          <a:sy n="93" d="100"/>
        </p:scale>
        <p:origin x="86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09:35:47.391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35731">
    <iact:property name="dataType"/>
    <iact:actionData xml:id="d0">
      <inkml:trace xmlns:inkml="http://www.w3.org/2003/InkML" xml:id="stk0" contextRef="#ctx0" brushRef="#br0">8709 11638 0,'24'0'65,"-1"-24"-37,1 24-20,-1-24 7,25 24-7,-25 0-1,48 0 2,-47 0-2,46 0 1,1 0-2,-24 0 4,1 0-3,46 0 1,-70 0-2,46 0 3,1 0-1,-24 0-1,1 0 1,-1 0-1,0 0 1,-23 0 1,-1 0-2,24 0 0,1 0 1,-1 0 8,-24 0-10,1 0 3,23 0-1,-23 0-1,23 0 1,0 0-1,-23 0 2,-1 0-2,1 0 1,23 0-1,-23 0 1,-1 0-1,25 24 2,-1-24-2,-24 0 1,25 0-1,-25 0 1,24 0 0,1 0-1,-25 0 1,24 24-1,-23-24 1,23 0 0,0 0-1,24 0 10,-47 0-10,23 0 1,-23 0-1,23 0 1,0 0 0,0 0-1,0 0 1,24 0-1,-24 0 1,1 0 0,-1 0 0,0 0-1,0 0 2,-23 0-2,47 23 2,-48-23-4,1 0 4,-1 0-1,1 0-1,0 0 8,-1 0-8,1 0 1,-1 0 9,1 0-10,0 0 16,-1 0-16,1 0 9,-1 0 31</inkml:trace>
    </iact:actionData>
  </iact:action>
  <iact:action type="add" startTime="42688">
    <iact:property name="dataType"/>
    <iact:actionData xml:id="d1">
      <inkml:trace xmlns:inkml="http://www.w3.org/2003/InkML" xml:id="stk1" contextRef="#ctx0" brushRef="#br0">22633 11685 0,'24'0'267,"-1"0"-258,1 0-2,0 0 0,-1 0 1,24 0 0,-23 0 7,23 0-7,-23 23 8,-1-23-8,1 0-1,23 0 1,-23 0 7,23 0-8,-23 0 1,-1 0 0,1 0-1,-1 0 0,25 0 2,22 0 7,-46 0-8,0 0 0,23 0-1,0 0 0,0 0 0,-23 0 1,23 0 0,0 0 0,-23 0 0,23 0 0,-23 0-2,-1 0 2,1 0 1,-1 0-2,1 0 9,0 0-9,-1 0 9,1 0-9,-1 0 1,25 0 8,-1 0 0,0 0-10,-23 0 2,23 0 0,-24 0 0,25 0 0,-1 0-1,-24 0 1,25 0-1,-25 0 2,24 0-3,1 0 1,-25 0 2,24 0-2,-23 0 9,23 0-10,-23 0 10,23 0-7,-23 0-2,-1 0 0,1 0 1,23 0 0,0 0 0,-23 0 0,23 0-1,-23 0 1,23 0-1,0 0 1,-23 0 1,23 0-3,-24 0 3,25 0-2,-25 0 4,1 0-7,23 0 4,-23 0-1,23 0 3,0 0-4,-23 0 2,23 0 0,-24 0-2,25 0 3,22 0-2,-46 0 1,47 0 0,-24 0 2,-23 0-5,46 0 8,1 0-9,-24 0 2,1 0 2,-25 0 0,24 0-1,1 0 3,-25 24-4,24-24 0,-23 0 3,0 0-2,-1 0 1,1 0 0,-1 0 7,1 0-7,0 0 0,-1 0 0,1 0-1,-1 0 1,1 0 0,0 0 0,-1 0-1,1 0 1,-1 0 7,1 0 1,0 0 7</inkml:trace>
    </iact:actionData>
  </iact:action>
  <iact:action type="add" startTime="53706">
    <iact:property name="dataType"/>
    <iact:actionData xml:id="d2">
      <inkml:trace xmlns:inkml="http://www.w3.org/2003/InkML" xml:id="stk2" contextRef="#ctx0" brushRef="#br0">8662 17091 0,'0'23'157,"23"-23"-144,25 24 2,-25-24-7,1 0-1,-1 0 9,25 0-8,-25 0 6,1 0-6,-1 23 9,1-23-11,0 0 2,23 0 7,-47 24-7,47-24-1,-23 0 2,-1 0-2,1 0 1,-1 0 1,1 0-3,0 0 1,-1 0 2,1 0-2,-1 0 1,25 0 8,-25 0-9,24 0 9,-23 0-9,0 0 10,23 0-11,-24 0 9,25 0-8,-25 0 1,1 0 0,23 0 1,0 0-2,-23 0 0,47 0 2,-48 0-1,1 0-1,23 0 0,0 0 0,-23 0 10,-1 0-8,1 0-4,0 0 3,-1 0 0,1 0 0,-1 0 0,1 0 1,0 0-4,23 0 4,0 0 6,-23 0-6,-1 0-4,24 0 5,1 0 5,-25-24-9,1 24 2,23 0 0,-23 0 2,23 0-5,0 0 4,-23 0-2,23 0 0,0 0 9,0 0-8,-23 0 0,-1 0-1,1 0 1,23 0 0,0 0-1,-23 0 1,23 0 0,0 0 0,1 0-1,22 0 2,-22 0-3,22 0 2,-22 0-1,-1 0 1,0 0 1,24 0-2,-48 0 0,48 0 1,-24 0 0,-23 0 0,47 0 0,23 0-1,-47 0 0,24 0 2,0 0-2,-24 0 0,24 0 0,23 0 2,-70 0-2,70 0 3,-23 0-2,-24 0-2,1 0 1,-1 0 1,-24 0-1,25 0 1,-25 0 8,1 0-9,-1 0 1</inkml:trace>
    </iact:actionData>
  </iact:action>
  <iact:action type="add" startTime="61631">
    <iact:property name="dataType"/>
    <iact:actionData xml:id="d3">
      <inkml:trace xmlns:inkml="http://www.w3.org/2003/InkML" xml:id="stk3" contextRef="#ctx0" brushRef="#br0">22232 16996 0,'24'0'114,"-1"0"-107,1 0 2,-1 0-3,25 0 2,-25 0-1,72 0 1,-25 0 0,1 0-1,47 0 1,24 0 1,-1 0-2,-46 0 1,23 0-1,-24 0 1,-23 0 0,-24 0 1,24 0-2,23 0-1,-46 0 2,-1 0-1,47 0 2,-47 0-1,48 0 1,-24 0-4,-1 0 3,48 0 1,-47 0-2,0 0 2,-24 0-3,24 0 2,0 0 0,-24 0-1,0 0 1,0 0 0,1 0-1,-1 0 1,-24 0 0,25 0-2,-1 0 3,0 0-2,0 0 1,0 0-1,-23 0 2,47 0-1,-48 0-1,25 0 1,-1 0-1,-24 0 2,25 0-1,-25 0-2,24 0 2,1 0 1,-25 0-3,24 0 2,-23 0 0,23 0 8,-23 0-1,-1 0-7,1 0-1,0 0 9,23 0-9,-24 0 10,1 0-11,0 0 10,23 0-9,0 0 16,-23 0-7,-1 0-9,1 24 0,-1-24 2,1 0-2,0 0 2,-1 23-3,1-23 11,-1 0-10,1 0 24,0 0-8,-1 0 84,1 0-52,-1 0-40,1 0 0,0 0-7,-24 24 0,23-24-1,1 0 0,-1 0 2,1 0 24,0 0-5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13:05:58.69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4817">
    <iact:property name="dataType"/>
    <iact:actionData xml:id="d0">
      <inkml:trace xmlns:inkml="http://www.w3.org/2003/InkML" xml:id="stk0" contextRef="#ctx0" brushRef="#br0">9252 9773 0,'0'23'43,"23"-23"16,1 0-54,0 0 2,-1 0-1,1 0 2,23 0 1,24 0-2,-24 0 0,0 0 2,-23 0-3,23 0 3,24 0-3,-24 0 12,0 0-12,-23 0 4,23 0-5,-23 0 10,23 0-4,-24 0 2,1 0-3,0 0-2,-1 0-4,1 0 5,-1 0 5,1 0-4,0 0-4,-1 0 2,1 0-1,23 0 9,-23 0-9,-1 0 2,24 0-2,-23 0 0,0 0 5,-1 24-8,1-24 4,-1 0-1,25 0 1,-25 0 0,24 0 1,1 0 8,-25 0-12,24 0 11,-23 0-1,0 0-8,-1 0 5,1 0-8,23 0 3,-23 0 1,23 0 0,-24 0 0,1 0 0,23 0-1,0 0 9,-23 0-9,0 0 4,-1 0-5,1 0 5,-1 0-8,25 0 7,-25 0-4,24 0 2,-23 0-1,47 0 0,-24 0 3,0 23-3,0-23 0,24 0 1,-47 0 0,23 0-1,24 0 2,-24 0 5,-23 0-7,-1 0 27,1 0-26,-1 0 67,1 0-52,0 0-16,-1 0 17,1 0-16,-1 0-1,1 0 1,0 0 0,-1 0 14,1 0-3,-1 0 61</inkml:trace>
    </iact:actionData>
  </iact:action>
  <iact:action type="add" startTime="37715">
    <iact:property name="dataType"/>
    <iact:actionData xml:id="d1">
      <inkml:trace xmlns:inkml="http://www.w3.org/2003/InkML" xml:id="stk1" contextRef="#ctx0" brushRef="#br0">23247 9584 0,'23'0'62,"25"0"-57,22 0 3,-22 0-1,46 0 1,0 0 4,24 0-6,-23-24-1,-24 24 3,23 0-2,-23 0 4,0 0-4,-24 0 2,24 0 1,-48 0-1,48 0-1,-24 0 1,0 0-2,24 0 2,0 0 1,-24 0-3,24 0 2,0 0 1,-48 0 1,25 0-6,-1 0 5,-24 0-3,25 0 2,-25 0 8,1 0-8,-1 0 0,1 0 6,0 0-5,-1 0 9,1 0-12,-1 0 1,1 0 0,0 0 1,-1 0-1,24 0 1,1 0 0,-25 0-1,24 0 1,-23 0 1,23 0-2,-23 0 0,-1 0 1,1 0 0,0 0-1,-1 0 9,1 0-9,-1 0 9,1 0-8,0 0 7,-1 0 1,24 0-5,1 0 8,-25 0-4,1 0-6,-1 0-1,-23 24-1,24-24 2,0 0-3,-1 0 9,1 0-6,-1 23-2,1-23 0,0 0 2,-1 0-1,1 0-1,-1 0 1,-23 24-1,48-24 1,-25 0-1,24 0 12,-23 0-13,0 0 2,-1 0-2,1 24 4,-1-24 4,1 0-7,0 0 9,-1 23-9,1-23 2,-1 0 5,1 0-6,0 0 7,-1 24-4,1-24-5,-1 0 17,1 0-15,0 0 49,-1 0-21</inkml:trace>
    </iact:actionData>
  </iact:action>
  <iact:action type="add" startTime="46940">
    <iact:property name="dataType"/>
    <iact:actionData xml:id="d2">
      <inkml:trace xmlns:inkml="http://www.w3.org/2003/InkML" xml:id="stk2" contextRef="#ctx0" brushRef="#br0">9181 15273 0,'24'0'148,"23"0"-144,0 0 7,24 0-7,47 23 4,0-23 4,23 48-9,-23-25 6,-23 1-3,70-24 2,-71 23 1,24 1-3,0 0 2,-23-24 3,23 23-5,0-23 2,-24 24-1,48 0 0,-95-24 1,47 23-1,-23-23 0,-24 24 1,-23-24 3,23 0-6,-23 0 3,-1 0-1,1 0 1,0 0-1,-1 0 32,1 0 8</inkml:trace>
    </iact:actionData>
  </iact:action>
  <iact:action type="add" startTime="48898">
    <iact:property name="dataType"/>
    <iact:actionData xml:id="d3">
      <inkml:trace xmlns:inkml="http://www.w3.org/2003/InkML" xml:id="stk3" contextRef="#ctx0" brushRef="#br0">22846 15344 0,'23'0'32,"1"0"-28,23-24 4,-23 0 1,46 24-3,-22-23 2,22-1 0,-22 1-1,46 23 0,0-24 3,1 24-5,-24 0 3,23 0 1,-23 0-3,-24 0 4,0 0-5,0 0 4,-23 0-2,0 0 1,-1 0 0,1 0-1,-1 0 1,1 0 0,23 0-1,-23 0 1,-1 0 0,25 0 0,46-24 0,-70 1-1,46 23 1,25 0 0,-48-24-1,24 24 1,0 0 0,-48 0 0,48 0-1,-24-23 1,-23 23-1,-1 0 1,25 0-1,-1 0 11,-24 0-11,1 0 0,0 0 1,-1 0-1,24 0 1,-23 0-1,0 0 1,23 0 2,-24 0-4,48 0 4,-47 0-3,23 0 2,0 0-5,0 0 12,1 0-9,-25 0 10,24 0-10,-23 0 8,0 0-7,-1 0 2,1 0-5,-1 0 3,1 0 8,0 0 3,-1 0 8,1 0-4,-1 0 109,1 0-79,0 0-17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055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898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7538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93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604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0607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531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3126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3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63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074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1526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2563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9613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50706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83601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7267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710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microsoft.com/office/2011/relationships/inkAction" Target="../ink/inkAction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microsoft.com/office/2011/relationships/inkAction" Target="../ink/inkAction2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3EFADC-9DB5-42D2-8748-1815869CE01A}"/>
              </a:ext>
            </a:extLst>
          </p:cNvPr>
          <p:cNvSpPr txBox="1"/>
          <p:nvPr/>
        </p:nvSpPr>
        <p:spPr>
          <a:xfrm>
            <a:off x="2456954" y="1789044"/>
            <a:ext cx="710643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LO: To add the suffix –</a:t>
            </a:r>
            <a:r>
              <a:rPr lang="en-GB" sz="4400" dirty="0" err="1">
                <a:latin typeface="Comic Sans MS" panose="030F0702030302020204" pitchFamily="66" charset="0"/>
              </a:rPr>
              <a:t>er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6DFAF6-7B88-498F-BBAD-349CA4D4E884}"/>
              </a:ext>
            </a:extLst>
          </p:cNvPr>
          <p:cNvSpPr txBox="1"/>
          <p:nvPr/>
        </p:nvSpPr>
        <p:spPr>
          <a:xfrm>
            <a:off x="2056737" y="3842468"/>
            <a:ext cx="8078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Can you remember what a </a:t>
            </a:r>
          </a:p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suffix is?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8C0759-1273-4052-8AFA-75B4476567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68697">
            <a:off x="10123192" y="396968"/>
            <a:ext cx="1809750" cy="1257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521512-DDFB-4771-911F-947F676BF6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06639">
            <a:off x="341075" y="5185744"/>
            <a:ext cx="1809750" cy="1257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6D886D-69D7-495D-B62B-5D08030710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06639">
            <a:off x="341076" y="414956"/>
            <a:ext cx="1809750" cy="1257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813ECA-DBBC-44E7-BF2E-3A7D463861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239386">
            <a:off x="10126843" y="5180796"/>
            <a:ext cx="1809750" cy="1257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F5F8C6E-5C66-47A6-80C4-4CC405134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5606" y="61777"/>
            <a:ext cx="1809750" cy="1257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8C16A9-2744-43F5-900F-F64F1A8D7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295" y="5538923"/>
            <a:ext cx="1809750" cy="1257300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E06DABD7-F184-478D-ABCF-3516572F79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70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41"/>
    </mc:Choice>
    <mc:Fallback xmlns="">
      <p:transition spd="slow" advTm="28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9420699-723B-4FE3-BDBF-F5481F78CF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5765" y="0"/>
            <a:ext cx="9820469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1FE2364-EF31-48F8-A785-B7030D9073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7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16"/>
    </mc:Choice>
    <mc:Fallback xmlns="">
      <p:transition spd="slow" advTm="402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450623-4F8F-42B0-8748-1D416F4E77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521" y="1347500"/>
            <a:ext cx="4205982" cy="298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95B2CE0-01FC-4568-847A-836FED22C7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0773" y="1275299"/>
            <a:ext cx="4320208" cy="305840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97CE22-034F-4C10-8040-5E9F46ED6A11}"/>
              </a:ext>
            </a:extLst>
          </p:cNvPr>
          <p:cNvSpPr txBox="1"/>
          <p:nvPr/>
        </p:nvSpPr>
        <p:spPr>
          <a:xfrm>
            <a:off x="175148" y="340589"/>
            <a:ext cx="118417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By adding </a:t>
            </a:r>
            <a:r>
              <a:rPr lang="en-GB" sz="3200" b="1" dirty="0">
                <a:latin typeface="Comic Sans MS" panose="030F0702030302020204" pitchFamily="66" charset="0"/>
              </a:rPr>
              <a:t>-</a:t>
            </a:r>
            <a:r>
              <a:rPr lang="en-GB" sz="3200" b="1" dirty="0" err="1">
                <a:latin typeface="Comic Sans MS" panose="030F0702030302020204" pitchFamily="66" charset="0"/>
              </a:rPr>
              <a:t>er</a:t>
            </a:r>
            <a:r>
              <a:rPr lang="en-GB" sz="3200" b="1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to verbs it then changes the </a:t>
            </a:r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</a:rPr>
              <a:t>verb</a:t>
            </a:r>
            <a:r>
              <a:rPr lang="en-GB" sz="3200" dirty="0">
                <a:latin typeface="Comic Sans MS" panose="030F0702030302020204" pitchFamily="66" charset="0"/>
              </a:rPr>
              <a:t> into a </a:t>
            </a:r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noun</a:t>
            </a:r>
            <a:r>
              <a:rPr lang="en-GB" sz="3200" dirty="0">
                <a:latin typeface="Comic Sans MS" panose="030F0702030302020204" pitchFamily="66" charset="0"/>
              </a:rPr>
              <a:t>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233876-9178-40D1-B6B6-F7604C3A2D14}"/>
              </a:ext>
            </a:extLst>
          </p:cNvPr>
          <p:cNvSpPr txBox="1"/>
          <p:nvPr/>
        </p:nvSpPr>
        <p:spPr>
          <a:xfrm>
            <a:off x="1685677" y="4805670"/>
            <a:ext cx="831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</a:t>
            </a:r>
            <a:r>
              <a:rPr lang="en-GB" sz="4800" dirty="0">
                <a:latin typeface="Comic Sans MS" panose="030F0702030302020204" pitchFamily="66" charset="0"/>
              </a:rPr>
              <a:t>run                     runner </a:t>
            </a:r>
          </a:p>
          <a:p>
            <a:r>
              <a:rPr lang="en-GB" sz="4800" dirty="0">
                <a:latin typeface="Comic Sans MS" panose="030F0702030302020204" pitchFamily="66" charset="0"/>
              </a:rPr>
              <a:t>       build                  builder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0ED79F3-CC59-4650-ABC6-808650F0E07D}"/>
              </a:ext>
            </a:extLst>
          </p:cNvPr>
          <p:cNvCxnSpPr>
            <a:cxnSpLocks/>
          </p:cNvCxnSpPr>
          <p:nvPr/>
        </p:nvCxnSpPr>
        <p:spPr>
          <a:xfrm flipV="1">
            <a:off x="4696569" y="5221168"/>
            <a:ext cx="1958673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row: Right 9">
            <a:extLst>
              <a:ext uri="{FF2B5EF4-FFF2-40B4-BE49-F238E27FC236}">
                <a16:creationId xmlns:a16="http://schemas.microsoft.com/office/drawing/2014/main" id="{A44FEB4E-9A1D-40F4-8472-425ABF61388E}"/>
              </a:ext>
            </a:extLst>
          </p:cNvPr>
          <p:cNvSpPr/>
          <p:nvPr/>
        </p:nvSpPr>
        <p:spPr>
          <a:xfrm>
            <a:off x="4659464" y="512064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5C21E9BE-1C95-4611-A810-90F9FBE5A80A}"/>
              </a:ext>
            </a:extLst>
          </p:cNvPr>
          <p:cNvSpPr/>
          <p:nvPr/>
        </p:nvSpPr>
        <p:spPr>
          <a:xfrm>
            <a:off x="4659463" y="5983442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F0035974-2B8B-4597-9F70-EFCDAD630B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90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851"/>
    </mc:Choice>
    <mc:Fallback xmlns="">
      <p:transition spd="slow" advTm="468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605F337-BEBF-4A01-9A8C-BD67A072FF45}"/>
              </a:ext>
            </a:extLst>
          </p:cNvPr>
          <p:cNvSpPr/>
          <p:nvPr/>
        </p:nvSpPr>
        <p:spPr>
          <a:xfrm>
            <a:off x="443946" y="346734"/>
            <a:ext cx="109343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By adding </a:t>
            </a:r>
            <a:r>
              <a:rPr lang="en-GB" sz="3200" b="1" dirty="0">
                <a:latin typeface="Comic Sans MS" panose="030F0702030302020204" pitchFamily="66" charset="0"/>
              </a:rPr>
              <a:t>-</a:t>
            </a:r>
            <a:r>
              <a:rPr lang="en-GB" sz="3200" b="1" dirty="0" err="1">
                <a:latin typeface="Comic Sans MS" panose="030F0702030302020204" pitchFamily="66" charset="0"/>
              </a:rPr>
              <a:t>er</a:t>
            </a:r>
            <a:r>
              <a:rPr lang="en-GB" sz="3200" b="1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to adjectives  it changes the adjective into a comparative adjective.</a:t>
            </a:r>
            <a:endParaRPr lang="en-GB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9422F0-895A-4FB8-AA3B-144726FF2C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8898" y="1160890"/>
            <a:ext cx="5071568" cy="37611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1A477C-D73A-4A61-A5DB-E16F4D83D6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620" y="1584460"/>
            <a:ext cx="4584337" cy="325810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BCE99AE-5053-4070-9EBD-9E35A7653CAD}"/>
              </a:ext>
            </a:extLst>
          </p:cNvPr>
          <p:cNvSpPr/>
          <p:nvPr/>
        </p:nvSpPr>
        <p:spPr>
          <a:xfrm>
            <a:off x="2592125" y="5003074"/>
            <a:ext cx="724363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strong                  stronger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sweet                   sweeter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       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9F79DD59-2AEA-4442-8288-E9FFCCA7ED63}"/>
              </a:ext>
            </a:extLst>
          </p:cNvPr>
          <p:cNvSpPr/>
          <p:nvPr/>
        </p:nvSpPr>
        <p:spPr>
          <a:xfrm>
            <a:off x="4687825" y="527354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F2EB1E7B-9DDE-4904-87E0-FE2AD83CC5BC}"/>
              </a:ext>
            </a:extLst>
          </p:cNvPr>
          <p:cNvSpPr/>
          <p:nvPr/>
        </p:nvSpPr>
        <p:spPr>
          <a:xfrm>
            <a:off x="4690475" y="589515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1F7B5F8-4D6C-48F0-8878-884F407981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12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000"/>
    </mc:Choice>
    <mc:Fallback xmlns="">
      <p:transition spd="slow" advTm="6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5B6BED-40E6-429E-AC6B-CDF1B70844BB}"/>
              </a:ext>
            </a:extLst>
          </p:cNvPr>
          <p:cNvSpPr/>
          <p:nvPr/>
        </p:nvSpPr>
        <p:spPr>
          <a:xfrm>
            <a:off x="381663" y="1406850"/>
            <a:ext cx="1125109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0000FF"/>
                </a:solidFill>
                <a:latin typeface="SassoonPrimaryInfant" pitchFamily="2" charset="0"/>
              </a:rPr>
              <a:t>1. Just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009300"/>
                </a:solidFill>
                <a:latin typeface="SassoonPrimaryInfant" pitchFamily="2" charset="0"/>
              </a:rPr>
              <a:t>2. If the word ends in a consonant with a short vowel before it, double the final consonant and then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4B0082"/>
                </a:solidFill>
                <a:latin typeface="SassoonPrimaryInfant" pitchFamily="2" charset="0"/>
              </a:rPr>
              <a:t>3. If the word ends in an 'e' drop the 'e' and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4. If the word ends in a 'y' change the 'y' to an '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i</a:t>
            </a:r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' and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985C9-30AE-417C-8FA3-C520275318A4}"/>
              </a:ext>
            </a:extLst>
          </p:cNvPr>
          <p:cNvSpPr/>
          <p:nvPr/>
        </p:nvSpPr>
        <p:spPr>
          <a:xfrm>
            <a:off x="3322633" y="238741"/>
            <a:ext cx="48189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Rules for adding </a:t>
            </a:r>
            <a:r>
              <a:rPr lang="en-GB" sz="4000" b="1" dirty="0">
                <a:solidFill>
                  <a:srgbClr val="FF0000"/>
                </a:solidFill>
                <a:latin typeface="SassoonPrimaryInfant" pitchFamily="2" charset="0"/>
              </a:rPr>
              <a:t>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5350EDE3-CB98-4B6A-84A5-AFC796A077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15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412"/>
    </mc:Choice>
    <mc:Fallback xmlns="">
      <p:transition spd="slow" advTm="68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3" y="238741"/>
            <a:ext cx="80785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  <a:p>
            <a:r>
              <a:rPr lang="en-GB" sz="2800" b="1" dirty="0">
                <a:solidFill>
                  <a:srgbClr val="0000FF"/>
                </a:solidFill>
                <a:latin typeface="SassoonPrimaryInfant" pitchFamily="2" charset="0"/>
              </a:rPr>
              <a:t>1. Just add</a:t>
            </a:r>
            <a:r>
              <a:rPr lang="en-GB" sz="28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28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28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633D9E-3C76-4639-99CE-846818E86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3867" y="747414"/>
            <a:ext cx="2837806" cy="20148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9AE355-B9BA-422E-BFA7-1E53AA3387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7973" y="659958"/>
            <a:ext cx="3048258" cy="2157955"/>
          </a:xfrm>
          <a:prstGeom prst="rect">
            <a:avLst/>
          </a:prstGeom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33336B71-25BB-439C-B25B-89DB035C5EE3}"/>
              </a:ext>
            </a:extLst>
          </p:cNvPr>
          <p:cNvSpPr/>
          <p:nvPr/>
        </p:nvSpPr>
        <p:spPr>
          <a:xfrm>
            <a:off x="5158936" y="5085348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69375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4175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1C72F74-1B63-41F3-91D5-D87623C1774E}"/>
              </a:ext>
            </a:extLst>
          </p:cNvPr>
          <p:cNvSpPr/>
          <p:nvPr/>
        </p:nvSpPr>
        <p:spPr>
          <a:xfrm>
            <a:off x="5168084" y="439687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51233B-DF35-46CC-B1D5-47DDA5B49FD7}"/>
              </a:ext>
            </a:extLst>
          </p:cNvPr>
          <p:cNvSpPr/>
          <p:nvPr/>
        </p:nvSpPr>
        <p:spPr>
          <a:xfrm>
            <a:off x="5158936" y="378846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5732262A-0393-44BF-8E29-610C8B1F610C}"/>
              </a:ext>
            </a:extLst>
          </p:cNvPr>
          <p:cNvSpPr/>
          <p:nvPr/>
        </p:nvSpPr>
        <p:spPr>
          <a:xfrm>
            <a:off x="5168084" y="309504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93867" y="2784886"/>
            <a:ext cx="2709396" cy="68634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call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play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learn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help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read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listen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           </a:t>
            </a: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E95AEB9C-5C10-407B-9019-42DF14B2E9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74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72"/>
    </mc:Choice>
    <mc:Fallback xmlns="">
      <p:transition spd="slow" advTm="34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3" y="238741"/>
            <a:ext cx="80785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  <a:p>
            <a:r>
              <a:rPr lang="en-GB" sz="2800" b="1" dirty="0">
                <a:solidFill>
                  <a:srgbClr val="0000FF"/>
                </a:solidFill>
                <a:latin typeface="SassoonPrimaryInfant" pitchFamily="2" charset="0"/>
              </a:rPr>
              <a:t>1. Just add</a:t>
            </a:r>
            <a:r>
              <a:rPr lang="en-GB" sz="28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28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28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633D9E-3C76-4639-99CE-846818E86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3867" y="747414"/>
            <a:ext cx="2837806" cy="20148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9AE355-B9BA-422E-BFA7-1E53AA3387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7973" y="659958"/>
            <a:ext cx="3048258" cy="2157955"/>
          </a:xfrm>
          <a:prstGeom prst="rect">
            <a:avLst/>
          </a:prstGeom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33336B71-25BB-439C-B25B-89DB035C5EE3}"/>
              </a:ext>
            </a:extLst>
          </p:cNvPr>
          <p:cNvSpPr/>
          <p:nvPr/>
        </p:nvSpPr>
        <p:spPr>
          <a:xfrm>
            <a:off x="5158936" y="5085348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69375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4175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1C72F74-1B63-41F3-91D5-D87623C1774E}"/>
              </a:ext>
            </a:extLst>
          </p:cNvPr>
          <p:cNvSpPr/>
          <p:nvPr/>
        </p:nvSpPr>
        <p:spPr>
          <a:xfrm>
            <a:off x="5168084" y="439687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51233B-DF35-46CC-B1D5-47DDA5B49FD7}"/>
              </a:ext>
            </a:extLst>
          </p:cNvPr>
          <p:cNvSpPr/>
          <p:nvPr/>
        </p:nvSpPr>
        <p:spPr>
          <a:xfrm>
            <a:off x="5158936" y="378846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5732262A-0393-44BF-8E29-610C8B1F610C}"/>
              </a:ext>
            </a:extLst>
          </p:cNvPr>
          <p:cNvSpPr/>
          <p:nvPr/>
        </p:nvSpPr>
        <p:spPr>
          <a:xfrm>
            <a:off x="5168084" y="309504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93867" y="2784886"/>
            <a:ext cx="761654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call                        caller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play                       player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learn                     learner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help                      helper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read                     reader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listen                   listener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           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556DCEF-8D93-4079-AA6D-2A8C24F25BD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18320" y="4172400"/>
              <a:ext cx="6423480" cy="20145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556DCEF-8D93-4079-AA6D-2A8C24F25BD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102480" y="4109040"/>
                <a:ext cx="6454800" cy="214128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14B26F1C-1721-4744-AA41-10DBBF8106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00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335"/>
    </mc:Choice>
    <mc:Fallback xmlns="">
      <p:transition spd="slow" advTm="70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3" y="238741"/>
            <a:ext cx="80785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  <a:p>
            <a:r>
              <a:rPr lang="en-GB" sz="2800" b="1" dirty="0">
                <a:solidFill>
                  <a:srgbClr val="0000FF"/>
                </a:solidFill>
                <a:latin typeface="SassoonPrimaryInfant" pitchFamily="2" charset="0"/>
              </a:rPr>
              <a:t>1. Just add</a:t>
            </a:r>
            <a:r>
              <a:rPr lang="en-GB" sz="28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28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28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33336B71-25BB-439C-B25B-89DB035C5EE3}"/>
              </a:ext>
            </a:extLst>
          </p:cNvPr>
          <p:cNvSpPr/>
          <p:nvPr/>
        </p:nvSpPr>
        <p:spPr>
          <a:xfrm>
            <a:off x="5158936" y="5085348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69375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4175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1C72F74-1B63-41F3-91D5-D87623C1774E}"/>
              </a:ext>
            </a:extLst>
          </p:cNvPr>
          <p:cNvSpPr/>
          <p:nvPr/>
        </p:nvSpPr>
        <p:spPr>
          <a:xfrm>
            <a:off x="5168084" y="439687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51233B-DF35-46CC-B1D5-47DDA5B49FD7}"/>
              </a:ext>
            </a:extLst>
          </p:cNvPr>
          <p:cNvSpPr/>
          <p:nvPr/>
        </p:nvSpPr>
        <p:spPr>
          <a:xfrm>
            <a:off x="5158936" y="378846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5732262A-0393-44BF-8E29-610C8B1F610C}"/>
              </a:ext>
            </a:extLst>
          </p:cNvPr>
          <p:cNvSpPr/>
          <p:nvPr/>
        </p:nvSpPr>
        <p:spPr>
          <a:xfrm>
            <a:off x="5168084" y="309504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93867" y="2784886"/>
            <a:ext cx="761654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clean 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quick 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green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tall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sweet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smooth                  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         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8AF90D5-2993-4EC9-B5DD-DEA670650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9655" y="679467"/>
            <a:ext cx="3076345" cy="21863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E11C15-4738-408C-A396-B5F7CD35D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7132" y="338861"/>
            <a:ext cx="3370425" cy="249958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8DD48C6-9507-457C-A16C-44DA0A9455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49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85"/>
    </mc:Choice>
    <mc:Fallback xmlns="">
      <p:transition spd="slow" advTm="27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3" y="238741"/>
            <a:ext cx="80785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  <a:p>
            <a:r>
              <a:rPr lang="en-GB" sz="2800" b="1" dirty="0">
                <a:solidFill>
                  <a:srgbClr val="0000FF"/>
                </a:solidFill>
                <a:latin typeface="SassoonPrimaryInfant" pitchFamily="2" charset="0"/>
              </a:rPr>
              <a:t>1. Just add</a:t>
            </a:r>
            <a:r>
              <a:rPr lang="en-GB" sz="28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28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28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33336B71-25BB-439C-B25B-89DB035C5EE3}"/>
              </a:ext>
            </a:extLst>
          </p:cNvPr>
          <p:cNvSpPr/>
          <p:nvPr/>
        </p:nvSpPr>
        <p:spPr>
          <a:xfrm>
            <a:off x="5158936" y="5085348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69375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4175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1C72F74-1B63-41F3-91D5-D87623C1774E}"/>
              </a:ext>
            </a:extLst>
          </p:cNvPr>
          <p:cNvSpPr/>
          <p:nvPr/>
        </p:nvSpPr>
        <p:spPr>
          <a:xfrm>
            <a:off x="5168084" y="439687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51233B-DF35-46CC-B1D5-47DDA5B49FD7}"/>
              </a:ext>
            </a:extLst>
          </p:cNvPr>
          <p:cNvSpPr/>
          <p:nvPr/>
        </p:nvSpPr>
        <p:spPr>
          <a:xfrm>
            <a:off x="5158936" y="378846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5732262A-0393-44BF-8E29-610C8B1F610C}"/>
              </a:ext>
            </a:extLst>
          </p:cNvPr>
          <p:cNvSpPr/>
          <p:nvPr/>
        </p:nvSpPr>
        <p:spPr>
          <a:xfrm>
            <a:off x="5168084" y="309504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93867" y="2784886"/>
            <a:ext cx="761654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clean                     cleaner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quick                     quicker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green                    greener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tall                        taller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sweet                    sweeter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smooth                  smoother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         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8AF90D5-2993-4EC9-B5DD-DEA670650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9655" y="679467"/>
            <a:ext cx="3076345" cy="21863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E11C15-4738-408C-A396-B5F7CD35D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7132" y="338861"/>
            <a:ext cx="3370425" cy="249958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2BFA58E-891D-4F09-8DED-54B668C1599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05160" y="3441600"/>
              <a:ext cx="6287400" cy="21675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2BFA58E-891D-4F09-8DED-54B668C1599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289320" y="3378240"/>
                <a:ext cx="6318720" cy="22942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C659457-58F4-408E-8042-E75FF42CA0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3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040"/>
    </mc:Choice>
    <mc:Fallback xmlns="">
      <p:transition spd="slow" advTm="57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47F69F4-DDBA-4411-9C16-FA653046809C}"/>
              </a:ext>
            </a:extLst>
          </p:cNvPr>
          <p:cNvSpPr txBox="1"/>
          <p:nvPr/>
        </p:nvSpPr>
        <p:spPr>
          <a:xfrm>
            <a:off x="452284" y="432619"/>
            <a:ext cx="1127235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Use your English book - Add the suffix 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–</a:t>
            </a:r>
            <a:r>
              <a:rPr lang="en-GB" sz="24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er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to these words. 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Then choose at least six words from the list and write them into sentences.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high</a:t>
            </a:r>
            <a:r>
              <a:rPr lang="en-GB" sz="4400" dirty="0">
                <a:latin typeface="Comic Sans MS" panose="030F0702030302020204" pitchFamily="66" charset="0"/>
              </a:rPr>
              <a:t>       </a:t>
            </a:r>
            <a:r>
              <a:rPr lang="en-GB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fast</a:t>
            </a:r>
            <a:r>
              <a:rPr lang="en-GB" sz="4400" dirty="0">
                <a:latin typeface="Comic Sans MS" panose="030F0702030302020204" pitchFamily="66" charset="0"/>
              </a:rPr>
              <a:t>       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low</a:t>
            </a:r>
            <a:r>
              <a:rPr lang="en-GB" sz="4400" dirty="0">
                <a:latin typeface="Comic Sans MS" panose="030F0702030302020204" pitchFamily="66" charset="0"/>
              </a:rPr>
              <a:t>      </a:t>
            </a:r>
            <a:r>
              <a:rPr lang="en-GB" sz="4400" dirty="0">
                <a:solidFill>
                  <a:srgbClr val="FF66CC"/>
                </a:solidFill>
                <a:latin typeface="Comic Sans MS" panose="030F0702030302020204" pitchFamily="66" charset="0"/>
              </a:rPr>
              <a:t>slow</a:t>
            </a:r>
            <a:r>
              <a:rPr lang="en-GB" sz="4400" dirty="0">
                <a:latin typeface="Comic Sans MS" panose="030F0702030302020204" pitchFamily="66" charset="0"/>
              </a:rPr>
              <a:t>      </a:t>
            </a:r>
            <a:r>
              <a:rPr lang="en-GB" sz="4400" dirty="0">
                <a:solidFill>
                  <a:srgbClr val="92D050"/>
                </a:solidFill>
                <a:latin typeface="Comic Sans MS" panose="030F0702030302020204" pitchFamily="66" charset="0"/>
              </a:rPr>
              <a:t>rough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soft        </a:t>
            </a:r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dark </a:t>
            </a:r>
            <a:r>
              <a:rPr lang="en-GB" sz="4400" dirty="0">
                <a:latin typeface="Comic Sans MS" panose="030F0702030302020204" pitchFamily="66" charset="0"/>
              </a:rPr>
              <a:t>       </a:t>
            </a:r>
            <a:r>
              <a:rPr lang="en-GB" sz="4400" dirty="0">
                <a:solidFill>
                  <a:srgbClr val="FF99FF"/>
                </a:solidFill>
                <a:latin typeface="Comic Sans MS" panose="030F0702030302020204" pitchFamily="66" charset="0"/>
              </a:rPr>
              <a:t>bright</a:t>
            </a:r>
            <a:r>
              <a:rPr lang="en-GB" sz="4400" dirty="0">
                <a:latin typeface="Comic Sans MS" panose="030F0702030302020204" pitchFamily="66" charset="0"/>
              </a:rPr>
              <a:t>       </a:t>
            </a:r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loud</a:t>
            </a:r>
            <a:r>
              <a:rPr lang="en-GB" sz="4400" dirty="0">
                <a:latin typeface="Comic Sans MS" panose="030F0702030302020204" pitchFamily="66" charset="0"/>
              </a:rPr>
              <a:t>     </a:t>
            </a:r>
            <a:r>
              <a:rPr lang="en-GB" sz="4400" dirty="0">
                <a:solidFill>
                  <a:srgbClr val="FFFF00"/>
                </a:solidFill>
                <a:latin typeface="Comic Sans MS" panose="030F0702030302020204" pitchFamily="66" charset="0"/>
              </a:rPr>
              <a:t>light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AC50A2-65C8-43F6-A5AD-CA4DB854A7B0}"/>
              </a:ext>
            </a:extLst>
          </p:cNvPr>
          <p:cNvSpPr txBox="1"/>
          <p:nvPr/>
        </p:nvSpPr>
        <p:spPr>
          <a:xfrm>
            <a:off x="370702" y="4871739"/>
            <a:ext cx="607570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Set your work out like this: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high             higher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5FF0F13-5316-4AE5-9F08-CCEECB0F66C0}"/>
              </a:ext>
            </a:extLst>
          </p:cNvPr>
          <p:cNvCxnSpPr/>
          <p:nvPr/>
        </p:nvCxnSpPr>
        <p:spPr>
          <a:xfrm>
            <a:off x="1622854" y="6252519"/>
            <a:ext cx="128510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B48DD89B-90ED-4BD0-987F-8EF53DDEFE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83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362"/>
    </mc:Choice>
    <mc:Fallback xmlns="">
      <p:transition spd="slow" advTm="703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175</TotalTime>
  <Words>277</Words>
  <Application>Microsoft Office PowerPoint</Application>
  <PresentationFormat>Widescreen</PresentationFormat>
  <Paragraphs>78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Comic Sans MS</vt:lpstr>
      <vt:lpstr>Garamond</vt:lpstr>
      <vt:lpstr>SassoonPrimaryInfant</vt:lpstr>
      <vt:lpstr>Organic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Edwards</dc:creator>
  <cp:lastModifiedBy>Michelle Edwards</cp:lastModifiedBy>
  <cp:revision>14</cp:revision>
  <dcterms:created xsi:type="dcterms:W3CDTF">2021-02-24T08:54:08Z</dcterms:created>
  <dcterms:modified xsi:type="dcterms:W3CDTF">2021-02-25T18:18:35Z</dcterms:modified>
</cp:coreProperties>
</file>