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ink/inkAction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1" r:id="rId2"/>
    <p:sldId id="264" r:id="rId3"/>
    <p:sldId id="268" r:id="rId4"/>
    <p:sldId id="269" r:id="rId5"/>
    <p:sldId id="270" r:id="rId6"/>
    <p:sldId id="279" r:id="rId7"/>
    <p:sldId id="271" r:id="rId8"/>
    <p:sldId id="277" r:id="rId9"/>
    <p:sldId id="274" r:id="rId10"/>
    <p:sldId id="275" r:id="rId11"/>
    <p:sldId id="276" r:id="rId12"/>
    <p:sldId id="280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F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6291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26T11:42:53.63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7655">
    <iact:property name="dataType"/>
    <iact:actionData xml:id="d0">
      <inkml:trace xmlns:inkml="http://www.w3.org/2003/InkML" xml:id="stk0" contextRef="#ctx0" brushRef="#br0">13074 16020 24575 0,'-65'0'0'6,"-13"0"0"0,13 0 0 0,-36 0 0 0,-6 0-982 0,1 0 982 0,46 0 0 1,1 0 0-1,-48 0 0 0,1 0 0 0,38 0 0 0,-2 0 0 0,6 0 0 0,-1 0 0 1,-8 0 0-1,-2 0-861 0,-5 0 0 0,-1 0 861 0,-2 0 0 0,0 0 0 1,-1 0 0-1,-3 0 0 0,-13 0 0 0,-3 0 0 0,10 1 0 0,-3-2-798 0,-16-6 0 1,-2-4 798-1,9 1 0 0,-2-3 0 0,26 0 0 0,-1-1 0 0,1-1 0 1,-26-5 0-1,2-1 0 0,-8 0 0 0,0 0 0 0,8 1 0 0,2-1 0 0,-1 1 0 1,1-2 0-1,8-7 0 0,1-2-703 0,-8 8 1 0,1 0 702 0,14-6 0 1,3-2 0-1,1 0 0 0,0 2 0 0,2 7 0 0,1-2 0 0,5-15 0 0,2 0 0 1,0 15 0-1,-1 2-136 0,-10-8 0 0,6 0 136 0,-14-12 0 0,7 13 0 1,-1-2 0-1,-11-15 0 0,35 16 0 0,0 0 0 0,-35-11 0 0,14-19 0 0,-4 14 544 1,35 16 1-1,2 0-545 0,-14-12 2155 0,-15-18-2155 0,33 14 1688 0,-14-14-1688 0,19 0 857 1,-1 14-857-1,1-32 188 0,17 32-188 0,-12-33 0 0,13 15 0 0,-1-1 0 1,-12-13 0-1,31 13 0 0,-32-18 0 0,32 0 0 0,-31 0 0 0,31 0 0 0,-32 19 0 1,32-15 0-1,-31 15 0 0,31-1 0 0,-32-13 0 0,32 13 0 0,-31-18 0 1,13 0 0-1,-19 0 0 0,19 18 0 0,-14-13 0 0,14-5 0 0,0-5 0 0,-14 5 0 1,32-13 0-1,-13 26 0 0,0-13 0 0,13 5 0 0,-32-5 0 0,32 14 0 1,-13-28 0-1,18 32 0 0,0-18 0 0,0 0 0 0,0 0 0 0,0 0 0 0,0 19 0 1,0-15 0-1,0 15 0 0,0-1 0 0,0 5 0 0,0 0 0 0,0 14 0 1,18-14 0-1,-13 19 0 0,32-1 0 0,-14 1 0 0,18-1 0 0,1 1 0 0,-1-1 0 1,1 19 0-1,0-14 0 0,-1 14 0 0,19 0 0 0,5-14 0 0,18 33 0 0,0-33 0 1,0 32 0-1,0-32 0 0,-24 34 0 0,1 2-457 0,33-18 457 0,-34 18 0 1,2 2 0-1,0-1 0 0,-3 0 0 0,16 0 0 0,13 0 0 0,-3 0 0 0,-24 0 0 1,24 0 0-1,2 0 0 0,-12 0 0 0,-5 0 0 0,1 0 0 0,17 0 0 1,15 0 0-1,-33 0 0 0,0 0 0 0,28 0 0 0,-19 0 0 0,1 0 0 0,27 0 0 1,-45 0 0-1,2 0 0 0,-1-1 0 0,1 2 0 0,-2 8 0 0,2 1 0 1,9-8 0-1,-1 0 0 0,-6 8 0 0,-1-1 0 0,8-8 0 0,-1-2 0 0,-8 1 0 1,-1 0 0-1,9 0 0 0,1 0 0 0,-8 0 0 0,1 0 0 0,6 0 0 1,1 0 0-1,0 0 0 0,-1 0 0 0,39 0-657 0,-22 0 1 0,0 0 656 0,27 0 0 1,-35 0 0-1,1 0 0 0,-18 0 0 0,-1 0-394 0,9 0 0 0,1 0 394 0,-8 0 0 1,1 0 0-1,6 0 0 0,1 0 0 0,1 1 0 0,-3-2 0 0,41-18 0 1,-52 17 0-1,1 0 0 0,11-8 0 0,-3 1 0 0,10 9 0 0,-2 0 0 0,0 0 0 1,12 0 0-1,-27 0 0 0,2 0 0 0,0 0 0 0,-1 0 0 0,44 0 0 1,-37 0 0-1,0 0 0 0,42 0 0 0,-39 0 0 0,-1 0 0 0,35 0 0 0,-37 0 0 1,0 0 0-1,42 0 0 0,-40 0 0 0,1 0 0 0,-10 0 0 0,1 0 0 1,7 0 0-1,3 0 0 0,0 0 0 0,1 0 0 0,-1 0 0 0,2 0 0 0,6 2 0 1,-1-4 0-1,-15-7 0 0,-1 0 0 0,17 7 0 0,0-1 0 0,-17-6 0 1,1 0 0-1,15 7 0 0,1 4 0 0,-16-2 0 0,-1 0 0 0,16 0 0 0,2 0 0 1,-9 0 0-1,1 0 0 0,9 0 0 0,0 0 0 0,-9 0 0 0,0 0 0 0,6 0 0 1,1 0 0-1,-7 0 0 0,0 0 0 0,-1 0 0 0,1 0 0 0,8 0 0 1,-2 0 0-1,-15 0 0 0,-1 0 0 0,7 0 0 0,1 0 0 0,0-1 0 0,-1 2 0 1,-6 8 0-1,-1 0 0 0,-2-6 0 0,0-1-156 0,0 6 1 0,-4 2 155 1,30 9 0-1,-29-9 0 0,2 3 0 0,45 28 0 0,0 1 0 0,-35-22 0 0,-4 1 402 1,7 21-402-1,-16-22 0 0,-1 1 0 0,8 21 0 0,18 18 0 0,0-14 0 1,0 14 0-1,-19 0 0 0,-4-14 0 0,0 32 0 0,-14-32 0 0,14 33 1264 0,-18-33-1264 1,-19 32 0-1,14-13 0 0,-14 36 0 0,0-13 0 0,-3-28 0 0,-3 0 0 1,-12 28 0-1,13 13 0 0,-18-18 0 0,0 18 72 0,-18 5-72 0,7-44 0 0,-2 1 0 1,-6 0 0-1,-3-1 0 0,-20 44 0 0,1-5 0 0,11-41 0 0,0 0 0 0,-16 32 0 1,8-22 0-1,-3-2 0 0,-23 20 0 0,24-28 0 0,-3 0 0 0,2-16 0 1,-1 0 0-1,1 7 0 0,-1-1 0 0,-9-8 0 0,0-1 0 0,8 10 0 0,-1 0 0 1,-15-7 0-1,-2-1 0 0,8 8 0 0,0 0 0 0,-9-10 0 0,-1 1-487 1,1 8 1-1,0 1 486 0,0-8 0 0,-1 2 0 0,-8 15 0 0,-1 0 0 0,8-17 0 1,-1 1 0-1,-7 16 0 0,1 0 0 0,17-15 0 0,2-2-439 0,2-2 0 1,-1 1 439-1,-11 6 0 0,4 1 0 0,-16 20 0 0,17-29 0 0,-1 3 0 0,16 7 0 1,1-3-413-1,-47 3 413 0,37-1 0 0,1-1 0 0,-33-2 0 0,0 14 0 1,18 0 0-1,7-28 0 0,1 1 0 0,2 31 0 0,-12-32 0 0,0-4 0 0,16 14 340 1,-7-22 1-1,1 1-341 0,6 21 0 0,-14-12 0 0,-4 0 0 0,-4 16 0 0,14-17 0 1,-2 2 0-1,9-1 0 0,2 0 0 0,-37 16 348 0,27-16 0 0,0 0-348 1,-28 11 0-1,19-18 0 0,0-4 0 0,-24 4 0 0,24-3 0 0,0-3 0 0,-18-13 769 1,-15 33-769-1,19-32 0 0,0 32 0 0,0-33 0 0,0 15 465 0,18-19-465 1,-13 0 5-1,32 0-5 0,-14 0 613 0,0 0-613 0,14-19 166 0,-14 15-166 0,19-33 0 1,-1 32 0-1,1-32 0 0,-19 14 0 0,32 0 0 0,-27-14 0 0,31 33 0 1,-17-33 0-1,-1 32 0 0,19-13 0 0,-13-1 0 0,31 15 0 0,-14-15 0 0,19 19 0 1,-18 0 0-1,13 0 0 0,-13 0 0 0,0-18 0 0,13 13 0 0,-14-13 0 1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24973-CA63-C944-AFA6-7E21280933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407A7B-5CE6-0444-AC7E-AB9D3B5CB3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308CC-8423-3647-99CE-90D3B17AB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20C832-EB00-5747-B90F-EB98DBCC4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670BCF-3C9C-0F4C-A2F7-6D0990152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743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94B5E-9998-6E45-80AF-9AF8D25B0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F6C0A-80AE-614D-8528-1E458D4E4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B9EA0-764C-5E47-ACC3-FD974518E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31E6AE-BF9F-DD45-B9FF-E679C0DAC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17FB13-4CDE-CA49-A409-78279EF93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576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B8B2C-6F2F-B24F-9503-7D4E2663A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E80C4C-64D7-7043-A9AF-2A73E12195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CF3642-A8FF-AB47-854E-D4AF3BBBC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5ADE5-31D6-EA4A-AEED-D07C244A4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AD1F7D-C5EA-A04F-B452-731395137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562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7782D-62F4-3845-8759-7F92B894B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3288E2-CB51-0343-87E5-65C65B7473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8EE654-B8A5-BA46-8457-D340F8DF88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8CABC9-8FB0-FA4A-AAAE-87687113E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340319-21B5-E442-99A7-34E4E368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92F7CB-3384-0740-B80D-D0D8904CE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136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77BA1-E4E5-DA4B-A87B-2FCC928DD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78E73-AA91-5C4D-8DA7-B9A5A82D49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B611FB-60D5-444D-9478-AAE978074E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02104E-FA6C-C844-929D-B2339C7BA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84BBDA-1A15-E442-A5AE-21D21173D1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2043F5-2478-D342-B947-FFA6A8122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465227-3187-3442-9145-CFE05ECC5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2A4BE4-12BA-0E4F-A3F4-9CB7B6632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860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D372B-8BDC-CF44-B429-7C8439CB8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5A2261-20A8-8F4E-90AF-E4CCDACF1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B3595B-B7E8-BF41-AC2D-57ADEBA8F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5D5A17-44B7-9A48-82ED-11B7B3BB3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127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003E9E-8ADB-2449-B80B-D20801525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92B4B9-1BB0-BC49-A94D-30F7FD15D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D70F30-BBFC-2B4D-8088-CC3AF7935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134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CE05A-4DEF-9342-8AA2-AF659057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D7E877-1F37-184B-AD55-C329AC3DDB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C5E0DF-D4E7-3D4E-ADDB-D2283BB770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7C2C4F-A6C8-A645-A871-E542EFDA0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4DAC87-5362-DE4C-9ED9-AA3F94B24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A66473-10EB-9A4C-9BFB-E29EB783B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203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534C7-399C-CB4C-AA7A-0095CD2CF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26F253-9C77-7649-AA49-EA3216C917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411400-F140-584B-9717-F380ADCDE6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BC408C-C552-8245-8DE7-98E8D04A4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9C2CA7-14B9-454D-B4CF-E3CA5CF03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0D89EB-C093-D941-AF9C-DDF74AA97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211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8806F-B02A-FC44-9536-7868D0E93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DCB6E7-48A1-0F4A-9690-F81AFBDBE1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118443-26F9-4845-9609-4A2C69598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D59AFB-3D1F-4749-9B96-3FF8F4357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0B3F9-5A70-F947-ABA1-6E0A74F0B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244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E0D30C-845C-A647-B08A-25397DBAC1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D79346-1AD3-2246-A341-2C3F82D271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38ED25-88EF-CF49-84A5-2930838D1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D6B04-B359-6D49-BAA4-2FEAFB020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CB1DFC-D034-6A4D-9271-724CA9D14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451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0493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9900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F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A0D3EC-DAEE-6B46-893F-4194CCBBD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888F20-B302-3E42-BA84-A468D62A99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0909E6-9685-9546-998D-F5397515C4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E631A2-B766-D240-AFF7-C8014A0A7C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08CA4B-DE9E-1D4D-B325-F7EBE4CBA8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633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hyperlink" Target="https://commons.wikimedia.org/wiki/File:Question_Mark_3D_Animation_POV-Ray.gif" TargetMode="External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5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microsoft.com/office/2011/relationships/inkAction" Target="../ink/inkAction1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 result for the great fire of london">
            <a:extLst>
              <a:ext uri="{FF2B5EF4-FFF2-40B4-BE49-F238E27FC236}">
                <a16:creationId xmlns:a16="http://schemas.microsoft.com/office/drawing/2014/main" id="{B6B83179-447F-3D40-9FDF-D18E879B3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CA2742B-79CF-554F-8D2A-FA5E4DD9C484}"/>
              </a:ext>
            </a:extLst>
          </p:cNvPr>
          <p:cNvSpPr/>
          <p:nvPr/>
        </p:nvSpPr>
        <p:spPr>
          <a:xfrm>
            <a:off x="559837" y="242596"/>
            <a:ext cx="11290041" cy="1194318"/>
          </a:xfrm>
          <a:prstGeom prst="roundRect">
            <a:avLst/>
          </a:prstGeom>
          <a:solidFill>
            <a:schemeClr val="bg1">
              <a:lumMod val="50000"/>
              <a:alpha val="6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392046-98AE-9A49-8930-1C34BCE1813C}"/>
              </a:ext>
            </a:extLst>
          </p:cNvPr>
          <p:cNvSpPr txBox="1"/>
          <p:nvPr/>
        </p:nvSpPr>
        <p:spPr>
          <a:xfrm>
            <a:off x="553616" y="279918"/>
            <a:ext cx="110847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chemeClr val="accent2"/>
                </a:solidFill>
                <a:latin typeface="Comic Sans MS" panose="030F0902030302020204" pitchFamily="66" charset="0"/>
              </a:rPr>
              <a:t>The Great Fire of London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EEFC910-5E74-9440-9231-EDCCF69881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6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21"/>
    </mc:Choice>
    <mc:Fallback xmlns="">
      <p:transition spd="slow" advTm="14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BBF95C57-4555-5D4D-81BB-FDCA048B9C7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85738" y="523876"/>
            <a:ext cx="11758612" cy="8286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en-GB" altLang="en-US" sz="3600" dirty="0">
                <a:latin typeface="Comic Sans MS" panose="030F0902030302020204" pitchFamily="66" charset="0"/>
              </a:rPr>
              <a:t>1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st</a:t>
            </a:r>
            <a:r>
              <a:rPr lang="en-GB" altLang="en-US" sz="3600" dirty="0">
                <a:latin typeface="Comic Sans MS" panose="030F0902030302020204" pitchFamily="66" charset="0"/>
              </a:rPr>
              <a:t> Day - Sunday 2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nd</a:t>
            </a:r>
            <a:r>
              <a:rPr lang="en-GB" altLang="en-US" sz="3600" dirty="0">
                <a:latin typeface="Comic Sans MS" panose="030F0902030302020204" pitchFamily="66" charset="0"/>
              </a:rPr>
              <a:t> September 1666</a:t>
            </a:r>
            <a:br>
              <a:rPr lang="en-GB" altLang="en-US" sz="3600" dirty="0">
                <a:latin typeface="Comic Sans MS" panose="030F0902030302020204" pitchFamily="66" charset="0"/>
              </a:rPr>
            </a:br>
            <a:r>
              <a:rPr lang="en-GB" altLang="en-US" sz="3600" dirty="0">
                <a:latin typeface="Comic Sans MS" panose="030F0902030302020204" pitchFamily="66" charset="0"/>
              </a:rPr>
              <a:t> </a:t>
            </a:r>
          </a:p>
        </p:txBody>
      </p:sp>
      <p:sp>
        <p:nvSpPr>
          <p:cNvPr id="7170" name="Content Placeholder 21">
            <a:extLst>
              <a:ext uri="{FF2B5EF4-FFF2-40B4-BE49-F238E27FC236}">
                <a16:creationId xmlns:a16="http://schemas.microsoft.com/office/drawing/2014/main" id="{D93F38D9-A447-9948-B40D-A24B42683A7C}"/>
              </a:ext>
            </a:extLst>
          </p:cNvPr>
          <p:cNvSpPr>
            <a:spLocks/>
          </p:cNvSpPr>
          <p:nvPr/>
        </p:nvSpPr>
        <p:spPr bwMode="auto">
          <a:xfrm>
            <a:off x="2279650" y="2643188"/>
            <a:ext cx="7632700" cy="1293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GB" altLang="en-US" sz="2000">
              <a:solidFill>
                <a:srgbClr val="1C1C1C"/>
              </a:solidFill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B56B7A-BA3E-CE46-B2E8-EBF3D0D410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2" t="16255" r="9695" b="31142"/>
          <a:stretch>
            <a:fillRect/>
          </a:stretch>
        </p:blipFill>
        <p:spPr bwMode="auto">
          <a:xfrm>
            <a:off x="4227514" y="1352551"/>
            <a:ext cx="4295775" cy="391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1">
            <a:extLst>
              <a:ext uri="{FF2B5EF4-FFF2-40B4-BE49-F238E27FC236}">
                <a16:creationId xmlns:a16="http://schemas.microsoft.com/office/drawing/2014/main" id="{0B847E09-172A-5B40-A58F-4606E1A0930F}"/>
              </a:ext>
            </a:extLst>
          </p:cNvPr>
          <p:cNvSpPr>
            <a:spLocks/>
          </p:cNvSpPr>
          <p:nvPr/>
        </p:nvSpPr>
        <p:spPr bwMode="auto">
          <a:xfrm>
            <a:off x="1771322" y="5521326"/>
            <a:ext cx="9208157" cy="8223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spcBef>
                <a:spcPts val="1000"/>
              </a:spcBef>
            </a:pPr>
            <a:r>
              <a:rPr lang="en-GB" altLang="en-US" sz="2400" dirty="0">
                <a:latin typeface="Comic Sans MS" panose="030F0902030302020204" pitchFamily="66" charset="0"/>
                <a:ea typeface="Sassoon Infant Rg" panose="02000803050000020003" pitchFamily="2" charset="0"/>
                <a:cs typeface="Sassoon Infant Rg" panose="02000803050000020003" pitchFamily="2" charset="0"/>
              </a:rPr>
              <a:t>The fire starts at Thomas </a:t>
            </a:r>
            <a:r>
              <a:rPr lang="en-GB" altLang="en-US" sz="2400" dirty="0" err="1">
                <a:latin typeface="Comic Sans MS" panose="030F0902030302020204" pitchFamily="66" charset="0"/>
                <a:ea typeface="Sassoon Infant Rg" panose="02000803050000020003" pitchFamily="2" charset="0"/>
                <a:cs typeface="Sassoon Infant Rg" panose="02000803050000020003" pitchFamily="2" charset="0"/>
              </a:rPr>
              <a:t>Farriner’s</a:t>
            </a:r>
            <a:r>
              <a:rPr lang="en-GB" altLang="en-US" sz="2400" dirty="0">
                <a:latin typeface="Comic Sans MS" panose="030F0902030302020204" pitchFamily="66" charset="0"/>
                <a:ea typeface="Sassoon Infant Rg" panose="02000803050000020003" pitchFamily="2" charset="0"/>
                <a:cs typeface="Sassoon Infant Rg" panose="02000803050000020003" pitchFamily="2" charset="0"/>
              </a:rPr>
              <a:t> bakery on Pudding lane.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A11858-2F64-BE4E-AB7C-8BD77DD23A59}"/>
              </a:ext>
            </a:extLst>
          </p:cNvPr>
          <p:cNvSpPr txBox="1"/>
          <p:nvPr/>
        </p:nvSpPr>
        <p:spPr>
          <a:xfrm>
            <a:off x="370844" y="2100838"/>
            <a:ext cx="3817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It is believed that a spark from the bakers oven started the fire.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E59992-CB61-914E-948B-D7CD63CB73D6}"/>
              </a:ext>
            </a:extLst>
          </p:cNvPr>
          <p:cNvSpPr txBox="1"/>
          <p:nvPr/>
        </p:nvSpPr>
        <p:spPr>
          <a:xfrm>
            <a:off x="8374389" y="2418548"/>
            <a:ext cx="38176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The family jumped for safety from the upstairs window. It is reported that the maid died because she was too scared to jump.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151FECB-D53C-0046-BBF7-279608849E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242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39"/>
    </mc:Choice>
    <mc:Fallback xmlns="">
      <p:transition spd="slow" advTm="355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FE3EB5E6-9DA6-8143-A240-37CB10E55C3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42900" y="538163"/>
            <a:ext cx="11558588" cy="9652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br>
              <a:rPr lang="en-GB" altLang="en-US" sz="3600" dirty="0">
                <a:latin typeface="Comic Sans MS" panose="030F0902030302020204" pitchFamily="66" charset="0"/>
              </a:rPr>
            </a:br>
            <a:endParaRPr lang="en-GB" altLang="en-US" sz="3600" dirty="0">
              <a:latin typeface="Comic Sans MS" panose="030F0902030302020204" pitchFamily="66" charset="0"/>
            </a:endParaRPr>
          </a:p>
        </p:txBody>
      </p:sp>
      <p:sp>
        <p:nvSpPr>
          <p:cNvPr id="8195" name="Content Placeholder 21">
            <a:extLst>
              <a:ext uri="{FF2B5EF4-FFF2-40B4-BE49-F238E27FC236}">
                <a16:creationId xmlns:a16="http://schemas.microsoft.com/office/drawing/2014/main" id="{85588A6D-CC30-5347-A58E-C6C7FDCD842C}"/>
              </a:ext>
            </a:extLst>
          </p:cNvPr>
          <p:cNvSpPr>
            <a:spLocks/>
          </p:cNvSpPr>
          <p:nvPr/>
        </p:nvSpPr>
        <p:spPr bwMode="auto">
          <a:xfrm>
            <a:off x="2279650" y="2643188"/>
            <a:ext cx="7632700" cy="1293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GB" altLang="en-US" sz="2000">
              <a:solidFill>
                <a:srgbClr val="1C1C1C"/>
              </a:solidFill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7E41C39-3404-834D-A37F-E7FB7C0321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17"/>
          <a:stretch>
            <a:fillRect/>
          </a:stretch>
        </p:blipFill>
        <p:spPr bwMode="auto">
          <a:xfrm>
            <a:off x="3675064" y="2951164"/>
            <a:ext cx="5233987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1">
            <a:extLst>
              <a:ext uri="{FF2B5EF4-FFF2-40B4-BE49-F238E27FC236}">
                <a16:creationId xmlns:a16="http://schemas.microsoft.com/office/drawing/2014/main" id="{A151E13B-F3A4-B345-B1A5-ED69C6846698}"/>
              </a:ext>
            </a:extLst>
          </p:cNvPr>
          <p:cNvSpPr txBox="1">
            <a:spLocks/>
          </p:cNvSpPr>
          <p:nvPr/>
        </p:nvSpPr>
        <p:spPr bwMode="auto">
          <a:xfrm>
            <a:off x="185735" y="1416051"/>
            <a:ext cx="11349831" cy="965200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dirty="0">
                <a:latin typeface="Comic Sans MS" panose="030F0902030302020204" pitchFamily="66" charset="0"/>
                <a:ea typeface="Sassoon Infant Rg" panose="02000803050000020003" pitchFamily="2" charset="0"/>
                <a:cs typeface="Sassoon Infant Rg" panose="02000803050000020003" pitchFamily="2" charset="0"/>
              </a:rPr>
              <a:t>There had been a drought so everything was very dry causing the fire to spread quickly.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 dirty="0">
              <a:latin typeface="Comic Sans MS" panose="030F0902030302020204" pitchFamily="66" charset="0"/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sp>
        <p:nvSpPr>
          <p:cNvPr id="7" name="Content Placeholder 21">
            <a:extLst>
              <a:ext uri="{FF2B5EF4-FFF2-40B4-BE49-F238E27FC236}">
                <a16:creationId xmlns:a16="http://schemas.microsoft.com/office/drawing/2014/main" id="{DE2F3E71-CAB3-3A4C-B99F-122CEB6B623E}"/>
              </a:ext>
            </a:extLst>
          </p:cNvPr>
          <p:cNvSpPr txBox="1">
            <a:spLocks/>
          </p:cNvSpPr>
          <p:nvPr/>
        </p:nvSpPr>
        <p:spPr bwMode="auto">
          <a:xfrm>
            <a:off x="0" y="1349376"/>
            <a:ext cx="11349831" cy="965200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dirty="0">
                <a:latin typeface="Comic Sans MS" panose="030F0902030302020204" pitchFamily="66" charset="0"/>
                <a:ea typeface="Sassoon Infant Rg" panose="02000803050000020003" pitchFamily="2" charset="0"/>
                <a:cs typeface="Sassoon Infant Rg" panose="02000803050000020003" pitchFamily="2" charset="0"/>
              </a:rPr>
              <a:t>Within 30 minutes the fire had spread to the neighbours house.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 dirty="0">
              <a:latin typeface="Comic Sans MS" panose="030F0902030302020204" pitchFamily="66" charset="0"/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7AF4F6-A549-1A44-8F81-1B7B51E5E3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id="{83025266-4A7F-FB43-99FA-490EB87E55A3}"/>
              </a:ext>
            </a:extLst>
          </p:cNvPr>
          <p:cNvSpPr txBox="1">
            <a:spLocks/>
          </p:cNvSpPr>
          <p:nvPr/>
        </p:nvSpPr>
        <p:spPr bwMode="auto">
          <a:xfrm>
            <a:off x="185738" y="523876"/>
            <a:ext cx="11758612" cy="8286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600">
                <a:latin typeface="Comic Sans MS" panose="030F0902030302020204" pitchFamily="66" charset="0"/>
              </a:rPr>
              <a:t>1</a:t>
            </a:r>
            <a:r>
              <a:rPr lang="en-GB" altLang="en-US" sz="3600" baseline="30000">
                <a:latin typeface="Comic Sans MS" panose="030F0902030302020204" pitchFamily="66" charset="0"/>
              </a:rPr>
              <a:t>st</a:t>
            </a:r>
            <a:r>
              <a:rPr lang="en-GB" altLang="en-US" sz="3600">
                <a:latin typeface="Comic Sans MS" panose="030F0902030302020204" pitchFamily="66" charset="0"/>
              </a:rPr>
              <a:t> Day - Sunday 2</a:t>
            </a:r>
            <a:r>
              <a:rPr lang="en-GB" altLang="en-US" sz="3600" baseline="30000">
                <a:latin typeface="Comic Sans MS" panose="030F0902030302020204" pitchFamily="66" charset="0"/>
              </a:rPr>
              <a:t>nd</a:t>
            </a:r>
            <a:r>
              <a:rPr lang="en-GB" altLang="en-US" sz="3600">
                <a:latin typeface="Comic Sans MS" panose="030F0902030302020204" pitchFamily="66" charset="0"/>
              </a:rPr>
              <a:t> September 1666</a:t>
            </a:r>
            <a:br>
              <a:rPr lang="en-GB" altLang="en-US" sz="3600">
                <a:latin typeface="Comic Sans MS" panose="030F0902030302020204" pitchFamily="66" charset="0"/>
              </a:rPr>
            </a:br>
            <a:r>
              <a:rPr lang="en-GB" altLang="en-US" sz="3600">
                <a:latin typeface="Comic Sans MS" panose="030F0902030302020204" pitchFamily="66" charset="0"/>
              </a:rPr>
              <a:t> </a:t>
            </a:r>
            <a:endParaRPr lang="en-GB" altLang="en-US" sz="3600" dirty="0">
              <a:latin typeface="Comic Sans MS" panose="030F09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2F02A52-CC7E-4D41-A5DE-995D0D96D7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720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65"/>
    </mc:Choice>
    <mc:Fallback xmlns="">
      <p:transition spd="slow" advTm="15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37639585-815D-7840-A3B8-F0D27AC0E33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985964" y="538163"/>
            <a:ext cx="8220075" cy="9652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en-GB" altLang="en-US" sz="3600" dirty="0">
                <a:latin typeface="Comic Sans MS" panose="030F0902030302020204" pitchFamily="66" charset="0"/>
              </a:rPr>
              <a:t>Sunday morning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8E76256F-1259-724E-B0AF-D0EBF9ACE412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680245" y="1666081"/>
            <a:ext cx="4448968" cy="1900238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indent="0" eaLnBrk="1" hangingPunct="1">
              <a:buNone/>
            </a:pPr>
            <a:r>
              <a:rPr lang="en-GB" altLang="en-US" dirty="0">
                <a:latin typeface="Comic Sans MS" panose="030F0902030302020204" pitchFamily="66" charset="0"/>
                <a:ea typeface="Sassoon Infant Rg" panose="02000803050000020003" pitchFamily="2" charset="0"/>
                <a:cs typeface="Sassoon Infant Rg" panose="02000803050000020003" pitchFamily="2" charset="0"/>
              </a:rPr>
              <a:t>3am in the morning Samuel Pepys was woken by his maid to report the fire. </a:t>
            </a:r>
          </a:p>
          <a:p>
            <a:pPr marL="0" indent="0" eaLnBrk="1" hangingPunct="1">
              <a:buNone/>
            </a:pPr>
            <a:endParaRPr lang="en-GB" altLang="en-US" dirty="0">
              <a:latin typeface="Comic Sans MS" panose="030F0902030302020204" pitchFamily="66" charset="0"/>
              <a:ea typeface="Sassoon Infant Rg" panose="02000803050000020003" pitchFamily="2" charset="0"/>
              <a:cs typeface="Sassoon Infant Rg" panose="02000803050000020003" pitchFamily="2" charset="0"/>
            </a:endParaRPr>
          </a:p>
          <a:p>
            <a:pPr marL="0" indent="0" eaLnBrk="1" hangingPunct="1">
              <a:buNone/>
            </a:pPr>
            <a:endParaRPr lang="en-GB" altLang="en-US" dirty="0">
              <a:latin typeface="Comic Sans MS" panose="030F0902030302020204" pitchFamily="66" charset="0"/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sp>
        <p:nvSpPr>
          <p:cNvPr id="9219" name="Content Placeholder 21">
            <a:extLst>
              <a:ext uri="{FF2B5EF4-FFF2-40B4-BE49-F238E27FC236}">
                <a16:creationId xmlns:a16="http://schemas.microsoft.com/office/drawing/2014/main" id="{641B5120-4286-E442-BD3B-90764EC58B69}"/>
              </a:ext>
            </a:extLst>
          </p:cNvPr>
          <p:cNvSpPr>
            <a:spLocks/>
          </p:cNvSpPr>
          <p:nvPr/>
        </p:nvSpPr>
        <p:spPr bwMode="auto">
          <a:xfrm>
            <a:off x="2279650" y="2643188"/>
            <a:ext cx="7632700" cy="1293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GB" altLang="en-US" sz="2000">
              <a:solidFill>
                <a:srgbClr val="1C1C1C"/>
              </a:solidFill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90ADD7F-A9C4-8944-9A66-29B19C13F1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513" y="1"/>
            <a:ext cx="6153150" cy="870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9E04A82-B0AB-1F42-AD13-2D76499AB616}"/>
              </a:ext>
            </a:extLst>
          </p:cNvPr>
          <p:cNvSpPr txBox="1"/>
          <p:nvPr/>
        </p:nvSpPr>
        <p:spPr>
          <a:xfrm>
            <a:off x="668735" y="4374862"/>
            <a:ext cx="44719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800" dirty="0">
                <a:latin typeface="Comic Sans MS" panose="030F0902030302020204" pitchFamily="66" charset="0"/>
                <a:ea typeface="Sassoon Infant Rg" panose="02000803050000020003" pitchFamily="2" charset="0"/>
                <a:cs typeface="Sassoon Infant Rg" panose="02000803050000020003" pitchFamily="2" charset="0"/>
              </a:rPr>
              <a:t>7am Samuel Pepys wakes up to hear that over 300 hundred homes had been destroyed.</a:t>
            </a:r>
          </a:p>
        </p:txBody>
      </p:sp>
      <p:sp>
        <p:nvSpPr>
          <p:cNvPr id="7" name="Content Placeholder 21">
            <a:extLst>
              <a:ext uri="{FF2B5EF4-FFF2-40B4-BE49-F238E27FC236}">
                <a16:creationId xmlns:a16="http://schemas.microsoft.com/office/drawing/2014/main" id="{37CF522C-DB77-A747-AD36-B4310BB6115C}"/>
              </a:ext>
            </a:extLst>
          </p:cNvPr>
          <p:cNvSpPr txBox="1">
            <a:spLocks/>
          </p:cNvSpPr>
          <p:nvPr/>
        </p:nvSpPr>
        <p:spPr bwMode="auto">
          <a:xfrm>
            <a:off x="668735" y="3352800"/>
            <a:ext cx="4448968" cy="950119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>
                <a:latin typeface="Comic Sans MS" panose="030F0902030302020204" pitchFamily="66" charset="0"/>
                <a:ea typeface="Sassoon Infant Rg" panose="02000803050000020003" pitchFamily="2" charset="0"/>
                <a:cs typeface="Sassoon Infant Rg" panose="02000803050000020003" pitchFamily="2" charset="0"/>
              </a:rPr>
              <a:t>He saw it was far away in so went back to sleep.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3B4E06C-B89B-0B4C-9357-879DFED561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391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90"/>
    </mc:Choice>
    <mc:Fallback xmlns="">
      <p:transition spd="slow" advTm="38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DEEE7551-FD94-3C41-BDAA-4EE9A82F589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2774947" y="356729"/>
            <a:ext cx="8220075" cy="9652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GB" altLang="en-US" sz="3600" dirty="0">
                <a:latin typeface="Comic Sans MS" panose="030F0902030302020204" pitchFamily="66" charset="0"/>
              </a:rPr>
              <a:t>2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nd</a:t>
            </a:r>
            <a:r>
              <a:rPr lang="en-GB" altLang="en-US" sz="3600" dirty="0">
                <a:latin typeface="Comic Sans MS" panose="030F0902030302020204" pitchFamily="66" charset="0"/>
              </a:rPr>
              <a:t> Day – Monday 3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rd</a:t>
            </a:r>
            <a:r>
              <a:rPr lang="en-GB" altLang="en-US" sz="3600" dirty="0">
                <a:latin typeface="Comic Sans MS" panose="030F0902030302020204" pitchFamily="66" charset="0"/>
              </a:rPr>
              <a:t> September 1666</a:t>
            </a:r>
          </a:p>
        </p:txBody>
      </p:sp>
      <p:sp>
        <p:nvSpPr>
          <p:cNvPr id="10243" name="Content Placeholder 21">
            <a:extLst>
              <a:ext uri="{FF2B5EF4-FFF2-40B4-BE49-F238E27FC236}">
                <a16:creationId xmlns:a16="http://schemas.microsoft.com/office/drawing/2014/main" id="{29395700-1368-E548-809E-E418422399D5}"/>
              </a:ext>
            </a:extLst>
          </p:cNvPr>
          <p:cNvSpPr>
            <a:spLocks/>
          </p:cNvSpPr>
          <p:nvPr/>
        </p:nvSpPr>
        <p:spPr bwMode="auto">
          <a:xfrm>
            <a:off x="2279650" y="2643188"/>
            <a:ext cx="7632700" cy="1293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GB" altLang="en-US" sz="2000">
              <a:solidFill>
                <a:srgbClr val="1C1C1C"/>
              </a:solidFill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pic>
        <p:nvPicPr>
          <p:cNvPr id="5122" name="Picture 2" descr="Image result for tutor house clipart">
            <a:extLst>
              <a:ext uri="{FF2B5EF4-FFF2-40B4-BE49-F238E27FC236}">
                <a16:creationId xmlns:a16="http://schemas.microsoft.com/office/drawing/2014/main" id="{16B0CC47-0F0C-9B4C-B3E7-5E1FB2BFB76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357" y="1792692"/>
            <a:ext cx="3523181" cy="4288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51C9EDD-D1C2-9E45-BD47-9540B85E24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628603" y="1422079"/>
            <a:ext cx="3830303" cy="383030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221DCE5-7DD4-D44D-9DB1-036B0E6F1F1B}"/>
              </a:ext>
            </a:extLst>
          </p:cNvPr>
          <p:cNvSpPr txBox="1"/>
          <p:nvPr/>
        </p:nvSpPr>
        <p:spPr>
          <a:xfrm>
            <a:off x="428625" y="2300288"/>
            <a:ext cx="654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Why did the fire spread so quickly?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FFD7E08-7043-D44B-A9D3-54ACD76D42E4}"/>
              </a:ext>
            </a:extLst>
          </p:cNvPr>
          <p:cNvSpPr txBox="1"/>
          <p:nvPr/>
        </p:nvSpPr>
        <p:spPr>
          <a:xfrm>
            <a:off x="5715000" y="1605618"/>
            <a:ext cx="6248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The houses were made from wood.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64761E5-ACE5-FF44-B4B6-315CB9585C2B}"/>
              </a:ext>
            </a:extLst>
          </p:cNvPr>
          <p:cNvSpPr txBox="1"/>
          <p:nvPr/>
        </p:nvSpPr>
        <p:spPr>
          <a:xfrm>
            <a:off x="5714999" y="2329138"/>
            <a:ext cx="62484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They were build very close to each other.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D8E75CD-CA3F-C74E-96F5-78EDADFA6645}"/>
              </a:ext>
            </a:extLst>
          </p:cNvPr>
          <p:cNvSpPr txBox="1"/>
          <p:nvPr/>
        </p:nvSpPr>
        <p:spPr>
          <a:xfrm>
            <a:off x="5714998" y="3432502"/>
            <a:ext cx="624840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A lot of the houses were tiered which saved room on the streets but meant they were close to the houses on the opposite side of the street.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3AE0AEA-E6BB-0D42-A5B2-5908970A19F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064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315"/>
    </mc:Choice>
    <mc:Fallback xmlns="">
      <p:transition spd="slow" advTm="653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/>
      <p:bldP spid="19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DEEE7551-FD94-3C41-BDAA-4EE9A82F589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2332037" y="580854"/>
            <a:ext cx="8220075" cy="9652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GB" altLang="en-US" sz="3600" dirty="0">
                <a:latin typeface="Comic Sans MS" panose="030F0902030302020204" pitchFamily="66" charset="0"/>
              </a:rPr>
              <a:t>2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nd</a:t>
            </a:r>
            <a:r>
              <a:rPr lang="en-GB" altLang="en-US" sz="3600" dirty="0">
                <a:latin typeface="Comic Sans MS" panose="030F0902030302020204" pitchFamily="66" charset="0"/>
              </a:rPr>
              <a:t> Day – Monday 3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rd</a:t>
            </a:r>
            <a:r>
              <a:rPr lang="en-GB" altLang="en-US" sz="3600" dirty="0">
                <a:latin typeface="Comic Sans MS" panose="030F0902030302020204" pitchFamily="66" charset="0"/>
              </a:rPr>
              <a:t> September 1666</a:t>
            </a:r>
          </a:p>
        </p:txBody>
      </p:sp>
      <p:sp>
        <p:nvSpPr>
          <p:cNvPr id="10243" name="Content Placeholder 21">
            <a:extLst>
              <a:ext uri="{FF2B5EF4-FFF2-40B4-BE49-F238E27FC236}">
                <a16:creationId xmlns:a16="http://schemas.microsoft.com/office/drawing/2014/main" id="{29395700-1368-E548-809E-E418422399D5}"/>
              </a:ext>
            </a:extLst>
          </p:cNvPr>
          <p:cNvSpPr>
            <a:spLocks/>
          </p:cNvSpPr>
          <p:nvPr/>
        </p:nvSpPr>
        <p:spPr bwMode="auto">
          <a:xfrm>
            <a:off x="2279650" y="2643188"/>
            <a:ext cx="7632700" cy="1293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GB" altLang="en-US" sz="2000">
              <a:solidFill>
                <a:srgbClr val="1C1C1C"/>
              </a:solidFill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8924BED-F278-EF46-8AF9-BCCE60A476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8896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Comic Sans MS" panose="030F0902030302020204" pitchFamily="66" charset="0"/>
              </a:rPr>
              <a:t>People were scared, unsure what had caused the fire. </a:t>
            </a: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52B5E3-9C76-F245-B2E6-1647F04A6A97}"/>
              </a:ext>
            </a:extLst>
          </p:cNvPr>
          <p:cNvSpPr txBox="1"/>
          <p:nvPr/>
        </p:nvSpPr>
        <p:spPr>
          <a:xfrm>
            <a:off x="838200" y="2694159"/>
            <a:ext cx="984408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>
                <a:latin typeface="Comic Sans MS" panose="030F0902030302020204" pitchFamily="66" charset="0"/>
              </a:rPr>
              <a:t>The noise and the cracking and thunder of the impetuous flames, the shrieking of women and children, the hurry of people, the fall of towers, houses, and churches, was like a hideous storm; and the air all about so hot and inflamed. </a:t>
            </a:r>
          </a:p>
          <a:p>
            <a:r>
              <a:rPr lang="en-GB" sz="3200" i="1" dirty="0">
                <a:latin typeface="Comic Sans MS" panose="030F0902030302020204" pitchFamily="66" charset="0"/>
              </a:rPr>
              <a:t>– Samuel Pepys.</a:t>
            </a:r>
            <a:endParaRPr lang="en-US" sz="3200" i="1" dirty="0">
              <a:latin typeface="Comic Sans MS" panose="030F09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4A308E9-D134-8B44-9A9B-607FA7F7D3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98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85"/>
    </mc:Choice>
    <mc:Fallback xmlns="">
      <p:transition spd="slow" advTm="398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CB9C03DC-C1DD-794E-A5F1-F5F4FACE6DE7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6456783" y="3100486"/>
            <a:ext cx="5553399" cy="1292225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indent="0" algn="ctr" eaLnBrk="1" hangingPunct="1">
              <a:buNone/>
            </a:pPr>
            <a:r>
              <a:rPr lang="en-GB" altLang="en-US" dirty="0">
                <a:latin typeface="Comic Sans MS" panose="030F0902030302020204" pitchFamily="66" charset="0"/>
                <a:ea typeface="Sassoon Infant Rg" panose="02000803050000020003" pitchFamily="2" charset="0"/>
                <a:cs typeface="Sassoon Infant Rg" panose="02000803050000020003" pitchFamily="2" charset="0"/>
              </a:rPr>
              <a:t>People tried to escape by boat on the River Thames</a:t>
            </a:r>
          </a:p>
        </p:txBody>
      </p:sp>
      <p:sp>
        <p:nvSpPr>
          <p:cNvPr id="11267" name="Content Placeholder 21">
            <a:extLst>
              <a:ext uri="{FF2B5EF4-FFF2-40B4-BE49-F238E27FC236}">
                <a16:creationId xmlns:a16="http://schemas.microsoft.com/office/drawing/2014/main" id="{76DE5A01-0697-5C4B-A5C2-C6F532CBEBD6}"/>
              </a:ext>
            </a:extLst>
          </p:cNvPr>
          <p:cNvSpPr>
            <a:spLocks/>
          </p:cNvSpPr>
          <p:nvPr/>
        </p:nvSpPr>
        <p:spPr bwMode="auto">
          <a:xfrm>
            <a:off x="2279650" y="2643188"/>
            <a:ext cx="7632700" cy="1293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GB" altLang="en-US" sz="2000">
              <a:solidFill>
                <a:srgbClr val="1C1C1C"/>
              </a:solidFill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DA99DA5-6DCB-9C4F-B221-AF6B1AF00C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1" t="20515" r="9769" b="19850"/>
          <a:stretch>
            <a:fillRect/>
          </a:stretch>
        </p:blipFill>
        <p:spPr bwMode="auto">
          <a:xfrm>
            <a:off x="903384" y="1020763"/>
            <a:ext cx="5553399" cy="5613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20">
            <a:extLst>
              <a:ext uri="{FF2B5EF4-FFF2-40B4-BE49-F238E27FC236}">
                <a16:creationId xmlns:a16="http://schemas.microsoft.com/office/drawing/2014/main" id="{7C623566-1080-A34E-9099-8B350A8AAC9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985963" y="538163"/>
            <a:ext cx="8220075" cy="9652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GB" altLang="en-US" sz="3600" dirty="0">
                <a:latin typeface="Comic Sans MS" panose="030F0902030302020204" pitchFamily="66" charset="0"/>
              </a:rPr>
              <a:t>2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nd</a:t>
            </a:r>
            <a:r>
              <a:rPr lang="en-GB" altLang="en-US" sz="3600" dirty="0">
                <a:latin typeface="Comic Sans MS" panose="030F0902030302020204" pitchFamily="66" charset="0"/>
              </a:rPr>
              <a:t> Day – Monday 3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rd</a:t>
            </a:r>
            <a:r>
              <a:rPr lang="en-GB" altLang="en-US" sz="3600" dirty="0">
                <a:latin typeface="Comic Sans MS" panose="030F0902030302020204" pitchFamily="66" charset="0"/>
              </a:rPr>
              <a:t> September 1666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C34D017-D5DD-554F-B118-D1B9914975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68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93"/>
    </mc:Choice>
    <mc:Fallback xmlns="">
      <p:transition spd="slow" advTm="56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1">
            <a:extLst>
              <a:ext uri="{FF2B5EF4-FFF2-40B4-BE49-F238E27FC236}">
                <a16:creationId xmlns:a16="http://schemas.microsoft.com/office/drawing/2014/main" id="{29395700-1368-E548-809E-E418422399D5}"/>
              </a:ext>
            </a:extLst>
          </p:cNvPr>
          <p:cNvSpPr>
            <a:spLocks/>
          </p:cNvSpPr>
          <p:nvPr/>
        </p:nvSpPr>
        <p:spPr bwMode="auto">
          <a:xfrm>
            <a:off x="2279650" y="2643188"/>
            <a:ext cx="7632700" cy="1293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GB" altLang="en-US" sz="2000">
              <a:solidFill>
                <a:srgbClr val="1C1C1C"/>
              </a:solidFill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8F1FFAE-6BEB-BE41-8A87-7BC306B2FE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7" t="27528" r="5653"/>
          <a:stretch>
            <a:fillRect/>
          </a:stretch>
        </p:blipFill>
        <p:spPr bwMode="auto">
          <a:xfrm>
            <a:off x="2840394" y="2336393"/>
            <a:ext cx="5905500" cy="681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20">
            <a:extLst>
              <a:ext uri="{FF2B5EF4-FFF2-40B4-BE49-F238E27FC236}">
                <a16:creationId xmlns:a16="http://schemas.microsoft.com/office/drawing/2014/main" id="{69F2D4E9-091E-DD4C-AE01-190961B96D38}"/>
              </a:ext>
            </a:extLst>
          </p:cNvPr>
          <p:cNvSpPr txBox="1">
            <a:spLocks/>
          </p:cNvSpPr>
          <p:nvPr/>
        </p:nvSpPr>
        <p:spPr bwMode="auto">
          <a:xfrm>
            <a:off x="2332037" y="580854"/>
            <a:ext cx="8220075" cy="9652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600" dirty="0">
                <a:latin typeface="Comic Sans MS" panose="030F0902030302020204" pitchFamily="66" charset="0"/>
              </a:rPr>
              <a:t>3rd Day – Tuesday 4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th</a:t>
            </a:r>
            <a:r>
              <a:rPr lang="en-GB" altLang="en-US" sz="3600" dirty="0">
                <a:latin typeface="Comic Sans MS" panose="030F0902030302020204" pitchFamily="66" charset="0"/>
              </a:rPr>
              <a:t> September 1666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8253BA-A50E-6D49-AC01-0122737D3A98}"/>
              </a:ext>
            </a:extLst>
          </p:cNvPr>
          <p:cNvSpPr txBox="1"/>
          <p:nvPr/>
        </p:nvSpPr>
        <p:spPr>
          <a:xfrm>
            <a:off x="657224" y="1528480"/>
            <a:ext cx="9629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This was the worst day of the fire.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6D7670-B4B0-E643-AA78-8F91ADA49705}"/>
              </a:ext>
            </a:extLst>
          </p:cNvPr>
          <p:cNvSpPr txBox="1"/>
          <p:nvPr/>
        </p:nvSpPr>
        <p:spPr>
          <a:xfrm>
            <a:off x="657224" y="2105561"/>
            <a:ext cx="9629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Scrapes of burning silk spread as far as Beaconsfield!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C06B11-3199-9440-8233-339EED0156C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1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46"/>
    </mc:Choice>
    <mc:Fallback xmlns="">
      <p:transition spd="slow" advTm="22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Content Placeholder 21">
            <a:extLst>
              <a:ext uri="{FF2B5EF4-FFF2-40B4-BE49-F238E27FC236}">
                <a16:creationId xmlns:a16="http://schemas.microsoft.com/office/drawing/2014/main" id="{7D016B59-B546-6840-9480-E5859D959CFA}"/>
              </a:ext>
            </a:extLst>
          </p:cNvPr>
          <p:cNvSpPr>
            <a:spLocks/>
          </p:cNvSpPr>
          <p:nvPr/>
        </p:nvSpPr>
        <p:spPr bwMode="auto">
          <a:xfrm>
            <a:off x="2279650" y="2643188"/>
            <a:ext cx="7632700" cy="1293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GB" altLang="en-US" sz="2000">
              <a:solidFill>
                <a:srgbClr val="1C1C1C"/>
              </a:solidFill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863D55C-6E7B-5D4A-8547-D96EB2B247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6" t="23790" r="6532" b="28719"/>
          <a:stretch>
            <a:fillRect/>
          </a:stretch>
        </p:blipFill>
        <p:spPr bwMode="auto">
          <a:xfrm>
            <a:off x="927100" y="1503363"/>
            <a:ext cx="5838184" cy="469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80E94AE-C154-7A48-AE66-7DB27D011BF9}"/>
              </a:ext>
            </a:extLst>
          </p:cNvPr>
          <p:cNvSpPr txBox="1"/>
          <p:nvPr/>
        </p:nvSpPr>
        <p:spPr>
          <a:xfrm>
            <a:off x="6903396" y="2320598"/>
            <a:ext cx="41551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902030302020204" pitchFamily="66" charset="0"/>
              </a:rPr>
              <a:t>Over 13,000 houses were destroyed and 87 churches burnt by the fire including St Paul’s Cathedral.</a:t>
            </a:r>
          </a:p>
          <a:p>
            <a:r>
              <a:rPr lang="en-US" sz="2400" dirty="0">
                <a:latin typeface="Comic Sans MS" panose="030F0902030302020204" pitchFamily="66" charset="0"/>
              </a:rPr>
              <a:t> </a:t>
            </a:r>
            <a:endParaRPr lang="en-GB" dirty="0">
              <a:latin typeface="Comic Sans MS" panose="030F0902030302020204" pitchFamily="66" charset="0"/>
            </a:endParaRP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75E227E0-C31F-0C45-A4B4-F3112A272F89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1985963" y="538163"/>
            <a:ext cx="8220075" cy="9652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600" dirty="0">
                <a:latin typeface="Comic Sans MS" panose="030F0902030302020204" pitchFamily="66" charset="0"/>
              </a:rPr>
              <a:t>3rd Day – Tuesday 4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th</a:t>
            </a:r>
            <a:r>
              <a:rPr lang="en-GB" altLang="en-US" sz="3600" dirty="0">
                <a:latin typeface="Comic Sans MS" panose="030F0902030302020204" pitchFamily="66" charset="0"/>
              </a:rPr>
              <a:t> September 1666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3C05682-68D3-C041-9BBF-D8E6A7AE2F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058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20"/>
    </mc:Choice>
    <mc:Fallback xmlns="">
      <p:transition spd="slow" advTm="12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48B65D02-7DF9-F547-99A7-85ADF3BF323F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7304089" y="1397001"/>
            <a:ext cx="4440236" cy="4389437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indent="0" algn="ctr">
              <a:buNone/>
            </a:pPr>
            <a:r>
              <a:rPr lang="en-GB" altLang="en-US" dirty="0">
                <a:latin typeface="Comic Sans MS" panose="030F0902030302020204" pitchFamily="66" charset="0"/>
              </a:rPr>
              <a:t>The Duke of York (the future King James II) ordered that houses be destroyed using gunpowder ahead of the fire to stop the fire from spreading even further.</a:t>
            </a:r>
          </a:p>
          <a:p>
            <a:pPr marL="0" indent="0" algn="ctr" eaLnBrk="1" hangingPunct="1">
              <a:buNone/>
            </a:pPr>
            <a:endParaRPr lang="en-GB" altLang="en-US" sz="2400" dirty="0">
              <a:latin typeface="Twinkl" pitchFamily="2" charset="77"/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sp>
        <p:nvSpPr>
          <p:cNvPr id="15363" name="Content Placeholder 21">
            <a:extLst>
              <a:ext uri="{FF2B5EF4-FFF2-40B4-BE49-F238E27FC236}">
                <a16:creationId xmlns:a16="http://schemas.microsoft.com/office/drawing/2014/main" id="{1A517DA5-AEDF-FC41-8128-CC53B1FF2E18}"/>
              </a:ext>
            </a:extLst>
          </p:cNvPr>
          <p:cNvSpPr>
            <a:spLocks/>
          </p:cNvSpPr>
          <p:nvPr/>
        </p:nvSpPr>
        <p:spPr bwMode="auto">
          <a:xfrm>
            <a:off x="2279650" y="2643188"/>
            <a:ext cx="7632700" cy="1293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GB" altLang="en-US" sz="2000">
              <a:solidFill>
                <a:srgbClr val="1C1C1C"/>
              </a:solidFill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5C1427-A356-6A4C-B023-ACC7A75D2C5D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645" y="1387477"/>
            <a:ext cx="6100763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20">
            <a:extLst>
              <a:ext uri="{FF2B5EF4-FFF2-40B4-BE49-F238E27FC236}">
                <a16:creationId xmlns:a16="http://schemas.microsoft.com/office/drawing/2014/main" id="{6A8E8984-EB3A-B543-9B3B-B2D7CEDDDB6A}"/>
              </a:ext>
            </a:extLst>
          </p:cNvPr>
          <p:cNvSpPr txBox="1">
            <a:spLocks/>
          </p:cNvSpPr>
          <p:nvPr/>
        </p:nvSpPr>
        <p:spPr bwMode="auto">
          <a:xfrm>
            <a:off x="1993901" y="431801"/>
            <a:ext cx="9093199" cy="9652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600" dirty="0">
                <a:latin typeface="Comic Sans MS" panose="030F0902030302020204" pitchFamily="66" charset="0"/>
              </a:rPr>
              <a:t>4th Day – Wednesday 5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th</a:t>
            </a:r>
            <a:r>
              <a:rPr lang="en-GB" altLang="en-US" sz="3600" dirty="0">
                <a:latin typeface="Comic Sans MS" panose="030F0902030302020204" pitchFamily="66" charset="0"/>
              </a:rPr>
              <a:t> September 1666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386ECC6-8B80-C549-B828-C3FE35A3CE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39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863"/>
    </mc:Choice>
    <mc:Fallback xmlns="">
      <p:transition spd="slow" advTm="408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E7FA9756-DE65-744D-A5F7-7F9F8CDC6640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2279650" y="5287964"/>
            <a:ext cx="7632700" cy="1069975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indent="0" algn="ctr" eaLnBrk="1" hangingPunct="1">
              <a:buNone/>
            </a:pPr>
            <a:r>
              <a:rPr lang="en-GB" altLang="en-US" dirty="0">
                <a:latin typeface="Comic Sans MS" panose="030F0902030302020204" pitchFamily="66" charset="0"/>
                <a:ea typeface="Sassoon Infant Rg" panose="02000803050000020003" pitchFamily="2" charset="0"/>
                <a:cs typeface="Sassoon Infant Rg" panose="02000803050000020003" pitchFamily="2" charset="0"/>
              </a:rPr>
              <a:t>The fire is finally put out. London is devasted and needs to be rebuilt.</a:t>
            </a:r>
          </a:p>
        </p:txBody>
      </p:sp>
      <p:sp>
        <p:nvSpPr>
          <p:cNvPr id="16387" name="Content Placeholder 21">
            <a:extLst>
              <a:ext uri="{FF2B5EF4-FFF2-40B4-BE49-F238E27FC236}">
                <a16:creationId xmlns:a16="http://schemas.microsoft.com/office/drawing/2014/main" id="{221FC7B5-3090-3848-AC80-5BDC209A7D47}"/>
              </a:ext>
            </a:extLst>
          </p:cNvPr>
          <p:cNvSpPr>
            <a:spLocks/>
          </p:cNvSpPr>
          <p:nvPr/>
        </p:nvSpPr>
        <p:spPr bwMode="auto">
          <a:xfrm>
            <a:off x="2279650" y="2643188"/>
            <a:ext cx="7632700" cy="1293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GB" altLang="en-US" sz="2000">
              <a:solidFill>
                <a:srgbClr val="1C1C1C"/>
              </a:solidFill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4BB1552-1593-7F4C-9DFD-3D0FCFB6B66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089" y="1166814"/>
            <a:ext cx="5457825" cy="394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20">
            <a:extLst>
              <a:ext uri="{FF2B5EF4-FFF2-40B4-BE49-F238E27FC236}">
                <a16:creationId xmlns:a16="http://schemas.microsoft.com/office/drawing/2014/main" id="{40A8532E-DF37-D349-BEBD-39B0D709A396}"/>
              </a:ext>
            </a:extLst>
          </p:cNvPr>
          <p:cNvSpPr txBox="1">
            <a:spLocks/>
          </p:cNvSpPr>
          <p:nvPr/>
        </p:nvSpPr>
        <p:spPr bwMode="auto">
          <a:xfrm>
            <a:off x="1998318" y="427252"/>
            <a:ext cx="9093199" cy="9652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600" dirty="0">
                <a:latin typeface="Comic Sans MS" panose="030F0902030302020204" pitchFamily="66" charset="0"/>
              </a:rPr>
              <a:t>5th Day – Thursday 6</a:t>
            </a:r>
            <a:r>
              <a:rPr lang="en-GB" altLang="en-US" sz="3600" baseline="30000" dirty="0">
                <a:latin typeface="Comic Sans MS" panose="030F0902030302020204" pitchFamily="66" charset="0"/>
              </a:rPr>
              <a:t>th</a:t>
            </a:r>
            <a:r>
              <a:rPr lang="en-GB" altLang="en-US" sz="3600" dirty="0">
                <a:latin typeface="Comic Sans MS" panose="030F0902030302020204" pitchFamily="66" charset="0"/>
              </a:rPr>
              <a:t> September 1666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FB0F174-60F9-CD44-B0AC-3E75940199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578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51"/>
    </mc:Choice>
    <mc:Fallback xmlns="">
      <p:transition spd="slow" advTm="13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E7FA9756-DE65-744D-A5F7-7F9F8CDC6640}"/>
              </a:ext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1389962" y="1284375"/>
            <a:ext cx="10138891" cy="2144625"/>
          </a:xfrm>
          <a:prstGeom prst="roundRect">
            <a:avLst>
              <a:gd name="adj" fmla="val 258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indent="0" algn="ctr">
              <a:buNone/>
            </a:pPr>
            <a:r>
              <a:rPr lang="en-GB" altLang="en-US" sz="3300" dirty="0">
                <a:latin typeface="Comic Sans MS" panose="030F0902030302020204" pitchFamily="66" charset="0"/>
              </a:rPr>
              <a:t>The disaster made London a better and safer city. </a:t>
            </a:r>
            <a:br>
              <a:rPr lang="en-GB" altLang="en-US" sz="3300" dirty="0">
                <a:latin typeface="Comic Sans MS" panose="030F0902030302020204" pitchFamily="66" charset="0"/>
              </a:rPr>
            </a:br>
            <a:r>
              <a:rPr lang="en-GB" altLang="en-US" sz="3300" dirty="0">
                <a:latin typeface="Comic Sans MS" panose="030F0902030302020204" pitchFamily="66" charset="0"/>
              </a:rPr>
              <a:t>Streets were widened and buildings were made stronger, more fireproof and out of brick instead of wood. </a:t>
            </a:r>
          </a:p>
          <a:p>
            <a:pPr marL="0" indent="0" algn="ctr" eaLnBrk="1" hangingPunct="1">
              <a:buNone/>
            </a:pPr>
            <a:endParaRPr lang="en-GB" altLang="en-US" dirty="0">
              <a:latin typeface="Comic Sans MS" panose="030F0902030302020204" pitchFamily="66" charset="0"/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sp>
        <p:nvSpPr>
          <p:cNvPr id="16387" name="Content Placeholder 21">
            <a:extLst>
              <a:ext uri="{FF2B5EF4-FFF2-40B4-BE49-F238E27FC236}">
                <a16:creationId xmlns:a16="http://schemas.microsoft.com/office/drawing/2014/main" id="{221FC7B5-3090-3848-AC80-5BDC209A7D47}"/>
              </a:ext>
            </a:extLst>
          </p:cNvPr>
          <p:cNvSpPr>
            <a:spLocks/>
          </p:cNvSpPr>
          <p:nvPr/>
        </p:nvSpPr>
        <p:spPr bwMode="auto">
          <a:xfrm>
            <a:off x="2279650" y="2643188"/>
            <a:ext cx="7632700" cy="1293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endParaRPr lang="en-GB" altLang="en-US" sz="2000">
              <a:solidFill>
                <a:srgbClr val="1C1C1C"/>
              </a:solidFill>
              <a:ea typeface="Sassoon Infant Rg" panose="02000803050000020003" pitchFamily="2" charset="0"/>
              <a:cs typeface="Sassoon Infant Rg" panose="02000803050000020003" pitchFamily="2" charset="0"/>
            </a:endParaRPr>
          </a:p>
        </p:txBody>
      </p:sp>
      <p:sp>
        <p:nvSpPr>
          <p:cNvPr id="6" name="Title 20">
            <a:extLst>
              <a:ext uri="{FF2B5EF4-FFF2-40B4-BE49-F238E27FC236}">
                <a16:creationId xmlns:a16="http://schemas.microsoft.com/office/drawing/2014/main" id="{40A8532E-DF37-D349-BEBD-39B0D709A396}"/>
              </a:ext>
            </a:extLst>
          </p:cNvPr>
          <p:cNvSpPr txBox="1">
            <a:spLocks/>
          </p:cNvSpPr>
          <p:nvPr/>
        </p:nvSpPr>
        <p:spPr bwMode="auto">
          <a:xfrm>
            <a:off x="1389962" y="319175"/>
            <a:ext cx="9093199" cy="9652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600" dirty="0">
                <a:latin typeface="Comic Sans MS" panose="030F0902030302020204" pitchFamily="66" charset="0"/>
              </a:rPr>
              <a:t>The rebuild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AEF025C-65AB-7441-A25C-E8D983C4E22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0854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45"/>
    </mc:Choice>
    <mc:Fallback xmlns="">
      <p:transition spd="slow" advTm="142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86A77A-892A-B947-8985-C774EA71D656}"/>
              </a:ext>
            </a:extLst>
          </p:cNvPr>
          <p:cNvSpPr txBox="1"/>
          <p:nvPr/>
        </p:nvSpPr>
        <p:spPr>
          <a:xfrm>
            <a:off x="410547" y="373225"/>
            <a:ext cx="4665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648645-257A-824A-96C6-56420D03DC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9164" y="177281"/>
            <a:ext cx="5143260" cy="63074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1BEE0B1-5E0C-6A4C-BE14-73C2DCA7EB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2424" y="373226"/>
            <a:ext cx="4431633" cy="570898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C790EEB-F19E-5D4E-B214-06325CFDCF4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96360" y="3854160"/>
              <a:ext cx="4422960" cy="20480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C790EEB-F19E-5D4E-B214-06325CFDCF4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187000" y="3844800"/>
                <a:ext cx="4441680" cy="206676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F05C2C3D-5D4B-8A44-9CA0-FCEFF1A35B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35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15"/>
    </mc:Choice>
    <mc:Fallback xmlns="">
      <p:transition spd="slow" advTm="50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7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2.6|2.7|4.8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444</Words>
  <Application>Microsoft Macintosh PowerPoint</Application>
  <PresentationFormat>Widescreen</PresentationFormat>
  <Paragraphs>37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Twinkl</vt:lpstr>
      <vt:lpstr>Office Theme</vt:lpstr>
      <vt:lpstr>PowerPoint Presentation</vt:lpstr>
      <vt:lpstr>1st Day - Sunday 2nd September 1666  </vt:lpstr>
      <vt:lpstr> </vt:lpstr>
      <vt:lpstr>Sunday morning</vt:lpstr>
      <vt:lpstr>2nd Day – Monday 3rd September 1666</vt:lpstr>
      <vt:lpstr>2nd Day – Monday 3rd September 1666</vt:lpstr>
      <vt:lpstr>2nd Day – Monday 3rd September 1666</vt:lpstr>
      <vt:lpstr>PowerPoint Presentation</vt:lpstr>
      <vt:lpstr>3rd Day – Tuesday 4th September 1666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13</cp:revision>
  <dcterms:created xsi:type="dcterms:W3CDTF">2021-02-16T10:05:58Z</dcterms:created>
  <dcterms:modified xsi:type="dcterms:W3CDTF">2021-02-26T11:51:38Z</dcterms:modified>
</cp:coreProperties>
</file>