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1"/>
  </p:notesMasterIdLst>
  <p:handoutMasterIdLst>
    <p:handoutMasterId r:id="rId32"/>
  </p:handoutMasterIdLst>
  <p:sldIdLst>
    <p:sldId id="268" r:id="rId2"/>
    <p:sldId id="269" r:id="rId3"/>
    <p:sldId id="270" r:id="rId4"/>
    <p:sldId id="271" r:id="rId5"/>
    <p:sldId id="272" r:id="rId6"/>
    <p:sldId id="274" r:id="rId7"/>
    <p:sldId id="273" r:id="rId8"/>
    <p:sldId id="275" r:id="rId9"/>
    <p:sldId id="277" r:id="rId10"/>
    <p:sldId id="276" r:id="rId11"/>
    <p:sldId id="278" r:id="rId12"/>
    <p:sldId id="280" r:id="rId13"/>
    <p:sldId id="279" r:id="rId14"/>
    <p:sldId id="281" r:id="rId15"/>
    <p:sldId id="283" r:id="rId16"/>
    <p:sldId id="282" r:id="rId17"/>
    <p:sldId id="284" r:id="rId18"/>
    <p:sldId id="286" r:id="rId19"/>
    <p:sldId id="285" r:id="rId20"/>
    <p:sldId id="287" r:id="rId21"/>
    <p:sldId id="288" r:id="rId22"/>
    <p:sldId id="289" r:id="rId23"/>
    <p:sldId id="290" r:id="rId24"/>
    <p:sldId id="299" r:id="rId25"/>
    <p:sldId id="291" r:id="rId26"/>
    <p:sldId id="292" r:id="rId27"/>
    <p:sldId id="298" r:id="rId28"/>
    <p:sldId id="300" r:id="rId29"/>
    <p:sldId id="267" r:id="rId30"/>
  </p:sldIdLst>
  <p:sldSz cx="9144000" cy="6858000" type="screen4x3"/>
  <p:notesSz cx="6858000" cy="9144000"/>
  <p:embeddedFontLst>
    <p:embeddedFont>
      <p:font typeface="Calibri" panose="020F0502020204030204" pitchFamily="34" charset="0"/>
      <p:regular r:id="rId33"/>
      <p:bold r:id="rId34"/>
      <p:italic r:id="rId35"/>
      <p:boldItalic r:id="rId36"/>
    </p:embeddedFont>
    <p:embeddedFont>
      <p:font typeface="Twinkl" panose="020B0604020202020204"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8212"/>
    <a:srgbClr val="DE1E5A"/>
    <a:srgbClr val="FCD182"/>
    <a:srgbClr val="F2884B"/>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41" autoAdjust="0"/>
    <p:restoredTop sz="94660"/>
  </p:normalViewPr>
  <p:slideViewPr>
    <p:cSldViewPr snapToGrid="0" showGuides="1">
      <p:cViewPr varScale="1">
        <p:scale>
          <a:sx n="86" d="100"/>
          <a:sy n="86"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font" Target="fonts/font5.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reading-comprehension-worksheets-roi-resources-junior-senior-infants-maths/reading-comprehension-worksheets-roi-resources-junior-senior-infants-maths-measures/reading-comprehension-worksheets-roi-resources-junior-senior-infants-maths-measures-measuring-size-and-weight"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reading-comprehension-worksheets-roi-resources-junior-senior-infants-maths/reading-comprehension-worksheets-roi-resources-junior-senior-infants-maths-measures/reading-comprehension-worksheets-roi-resources-junior-senior-infants-maths-measures-measuring-size-and-weight"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3.xml"/><Relationship Id="rId7" Type="http://schemas.openxmlformats.org/officeDocument/2006/relationships/image" Target="../media/image8.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11.png"/><Relationship Id="rId5" Type="http://schemas.openxmlformats.org/officeDocument/2006/relationships/image" Target="../media/image15.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16.png"/><Relationship Id="rId5" Type="http://schemas.openxmlformats.org/officeDocument/2006/relationships/slide" Target="slide9.xml"/><Relationship Id="rId4" Type="http://schemas.openxmlformats.org/officeDocument/2006/relationships/image" Target="../media/image10.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11.png"/><Relationship Id="rId4" Type="http://schemas.openxmlformats.org/officeDocument/2006/relationships/slide" Target="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p3"/><Relationship Id="rId1" Type="http://schemas.microsoft.com/office/2007/relationships/media" Target="../media/media9.mp3"/><Relationship Id="rId5" Type="http://schemas.openxmlformats.org/officeDocument/2006/relationships/image" Target="../media/image11.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3.xml"/><Relationship Id="rId7" Type="http://schemas.openxmlformats.org/officeDocument/2006/relationships/slide" Target="slide13.xml"/><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image" Target="../media/image19.png"/><Relationship Id="rId5" Type="http://schemas.openxmlformats.org/officeDocument/2006/relationships/slide" Target="slide12.xml"/><Relationship Id="rId4" Type="http://schemas.openxmlformats.org/officeDocument/2006/relationships/image" Target="../media/image10.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11.png"/><Relationship Id="rId4" Type="http://schemas.openxmlformats.org/officeDocument/2006/relationships/slide" Target="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p3"/><Relationship Id="rId1" Type="http://schemas.microsoft.com/office/2007/relationships/media" Target="../media/media11.mp3"/><Relationship Id="rId5" Type="http://schemas.openxmlformats.org/officeDocument/2006/relationships/image" Target="../media/image11.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3.xml"/><Relationship Id="rId7" Type="http://schemas.openxmlformats.org/officeDocument/2006/relationships/slide" Target="slide15.xml"/><Relationship Id="rId2" Type="http://schemas.openxmlformats.org/officeDocument/2006/relationships/audio" Target="../media/media12.mp3"/><Relationship Id="rId1" Type="http://schemas.microsoft.com/office/2007/relationships/media" Target="../media/media12.mp3"/><Relationship Id="rId6" Type="http://schemas.openxmlformats.org/officeDocument/2006/relationships/image" Target="../media/image21.png"/><Relationship Id="rId5" Type="http://schemas.openxmlformats.org/officeDocument/2006/relationships/slide" Target="slide16.xml"/><Relationship Id="rId4" Type="http://schemas.openxmlformats.org/officeDocument/2006/relationships/image" Target="../media/image10.png"/><Relationship Id="rId9"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11.png"/><Relationship Id="rId4" Type="http://schemas.openxmlformats.org/officeDocument/2006/relationships/slide" Target="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p3"/><Relationship Id="rId1" Type="http://schemas.microsoft.com/office/2007/relationships/media" Target="../media/media13.mp3"/><Relationship Id="rId5" Type="http://schemas.openxmlformats.org/officeDocument/2006/relationships/image" Target="../media/image11.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14.mp3"/><Relationship Id="rId1" Type="http://schemas.microsoft.com/office/2007/relationships/media" Target="../media/media14.mp3"/><Relationship Id="rId6" Type="http://schemas.openxmlformats.org/officeDocument/2006/relationships/image" Target="../media/image23.png"/><Relationship Id="rId5" Type="http://schemas.openxmlformats.org/officeDocument/2006/relationships/slide" Target="slide18.xml"/><Relationship Id="rId4" Type="http://schemas.openxmlformats.org/officeDocument/2006/relationships/image" Target="../media/image10.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11.png"/><Relationship Id="rId4" Type="http://schemas.openxmlformats.org/officeDocument/2006/relationships/slide" Target="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5.mp3"/><Relationship Id="rId1" Type="http://schemas.microsoft.com/office/2007/relationships/media" Target="../media/media15.mp3"/><Relationship Id="rId5" Type="http://schemas.openxmlformats.org/officeDocument/2006/relationships/image" Target="../media/image11.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6.mp3"/><Relationship Id="rId1" Type="http://schemas.microsoft.com/office/2007/relationships/media" Target="../media/media16.mp3"/><Relationship Id="rId6" Type="http://schemas.openxmlformats.org/officeDocument/2006/relationships/image" Target="../media/image11.png"/><Relationship Id="rId5" Type="http://schemas.openxmlformats.org/officeDocument/2006/relationships/image" Target="../media/image25.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7.mp3"/><Relationship Id="rId1" Type="http://schemas.microsoft.com/office/2007/relationships/media" Target="../media/media17.mp3"/><Relationship Id="rId6" Type="http://schemas.openxmlformats.org/officeDocument/2006/relationships/image" Target="../media/image11.png"/><Relationship Id="rId5" Type="http://schemas.openxmlformats.org/officeDocument/2006/relationships/image" Target="../media/image26.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8.mp3"/><Relationship Id="rId1" Type="http://schemas.microsoft.com/office/2007/relationships/media" Target="../media/media18.mp3"/><Relationship Id="rId6" Type="http://schemas.openxmlformats.org/officeDocument/2006/relationships/image" Target="../media/image11.png"/><Relationship Id="rId5" Type="http://schemas.openxmlformats.org/officeDocument/2006/relationships/image" Target="../media/image27.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9.mp3"/><Relationship Id="rId1" Type="http://schemas.microsoft.com/office/2007/relationships/media" Target="../media/media19.mp3"/><Relationship Id="rId6" Type="http://schemas.openxmlformats.org/officeDocument/2006/relationships/image" Target="../media/image11.png"/><Relationship Id="rId5" Type="http://schemas.openxmlformats.org/officeDocument/2006/relationships/image" Target="../media/image28.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20.mp3"/><Relationship Id="rId1" Type="http://schemas.microsoft.com/office/2007/relationships/media" Target="../media/media20.mp3"/><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21.mp3"/><Relationship Id="rId1" Type="http://schemas.microsoft.com/office/2007/relationships/media" Target="../media/media21.mp3"/><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22.mp3"/><Relationship Id="rId1" Type="http://schemas.microsoft.com/office/2007/relationships/media" Target="../media/media22.mp3"/><Relationship Id="rId6" Type="http://schemas.openxmlformats.org/officeDocument/2006/relationships/image" Target="../media/image33.png"/><Relationship Id="rId5" Type="http://schemas.openxmlformats.org/officeDocument/2006/relationships/image" Target="../media/image29.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3.xml"/><Relationship Id="rId7" Type="http://schemas.openxmlformats.org/officeDocument/2006/relationships/image" Target="../media/image36.png"/><Relationship Id="rId2" Type="http://schemas.openxmlformats.org/officeDocument/2006/relationships/audio" Target="../media/media23.mp3"/><Relationship Id="rId1" Type="http://schemas.microsoft.com/office/2007/relationships/media" Target="../media/media23.mp3"/><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169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ish oval">
            <a:extLst>
              <a:ext uri="{FF2B5EF4-FFF2-40B4-BE49-F238E27FC236}">
                <a16:creationId xmlns:a16="http://schemas.microsoft.com/office/drawing/2014/main" id="{586C60D8-24CB-1144-A1EB-04D2A79C279D}"/>
              </a:ext>
            </a:extLst>
          </p:cNvPr>
          <p:cNvSpPr/>
          <p:nvPr/>
        </p:nvSpPr>
        <p:spPr>
          <a:xfrm>
            <a:off x="4515671" y="3870788"/>
            <a:ext cx="1654139" cy="1654139"/>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spoon oval">
            <a:extLst>
              <a:ext uri="{FF2B5EF4-FFF2-40B4-BE49-F238E27FC236}">
                <a16:creationId xmlns:a16="http://schemas.microsoft.com/office/drawing/2014/main" id="{FE7B290A-56B1-2844-9F08-AD0B1B24B572}"/>
              </a:ext>
            </a:extLst>
          </p:cNvPr>
          <p:cNvSpPr/>
          <p:nvPr/>
        </p:nvSpPr>
        <p:spPr>
          <a:xfrm>
            <a:off x="1561676" y="4737718"/>
            <a:ext cx="1213586" cy="1213586"/>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bottle oval">
            <a:extLst>
              <a:ext uri="{FF2B5EF4-FFF2-40B4-BE49-F238E27FC236}">
                <a16:creationId xmlns:a16="http://schemas.microsoft.com/office/drawing/2014/main" id="{4C1A2C54-750E-BA45-BD7E-B8E73FF0111C}"/>
              </a:ext>
            </a:extLst>
          </p:cNvPr>
          <p:cNvSpPr/>
          <p:nvPr/>
        </p:nvSpPr>
        <p:spPr>
          <a:xfrm>
            <a:off x="6658893" y="3043719"/>
            <a:ext cx="1654139" cy="1654139"/>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jug oval">
            <a:extLst>
              <a:ext uri="{FF2B5EF4-FFF2-40B4-BE49-F238E27FC236}">
                <a16:creationId xmlns:a16="http://schemas.microsoft.com/office/drawing/2014/main" id="{9AC0DFBE-AF24-8E45-8649-FBA53B13A65E}"/>
              </a:ext>
            </a:extLst>
          </p:cNvPr>
          <p:cNvSpPr/>
          <p:nvPr/>
        </p:nvSpPr>
        <p:spPr>
          <a:xfrm>
            <a:off x="2580053" y="2601930"/>
            <a:ext cx="1654139" cy="1654139"/>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a:extLst>
              <a:ext uri="{FF2B5EF4-FFF2-40B4-BE49-F238E27FC236}">
                <a16:creationId xmlns:a16="http://schemas.microsoft.com/office/drawing/2014/main" id="{FB802C2B-6057-E148-A43E-F43A1C08B6D4}"/>
              </a:ext>
            </a:extLst>
          </p:cNvPr>
          <p:cNvSpPr/>
          <p:nvPr/>
        </p:nvSpPr>
        <p:spPr>
          <a:xfrm>
            <a:off x="6145317" y="427525"/>
            <a:ext cx="255313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a:t>
            </a:r>
          </a:p>
        </p:txBody>
      </p:sp>
      <p:sp>
        <p:nvSpPr>
          <p:cNvPr id="10" name="TextBox 9">
            <a:extLst>
              <a:ext uri="{FF2B5EF4-FFF2-40B4-BE49-F238E27FC236}">
                <a16:creationId xmlns:a16="http://schemas.microsoft.com/office/drawing/2014/main" id="{47BA4966-5009-4E40-A962-537EA84F8E57}"/>
              </a:ext>
            </a:extLst>
          </p:cNvPr>
          <p:cNvSpPr txBox="1"/>
          <p:nvPr/>
        </p:nvSpPr>
        <p:spPr>
          <a:xfrm>
            <a:off x="1484615" y="1809260"/>
            <a:ext cx="6354567" cy="369332"/>
          </a:xfrm>
          <a:prstGeom prst="rect">
            <a:avLst/>
          </a:prstGeom>
          <a:noFill/>
        </p:spPr>
        <p:txBody>
          <a:bodyPr wrap="square" rtlCol="0">
            <a:spAutoFit/>
          </a:bodyPr>
          <a:lstStyle/>
          <a:p>
            <a:pPr marL="285750" indent="-285750">
              <a:buFont typeface="Arial" panose="020B0604020202020204" pitchFamily="34" charset="0"/>
              <a:buChar char="•"/>
            </a:pPr>
            <a:r>
              <a:rPr lang="en-US" dirty="0"/>
              <a:t>Capacity is a measure of how much something can hold.</a:t>
            </a:r>
          </a:p>
        </p:txBody>
      </p:sp>
      <p:pic>
        <p:nvPicPr>
          <p:cNvPr id="12" name="fish" descr="A picture containing table&#10;&#10;Description automatically generated">
            <a:extLst>
              <a:ext uri="{FF2B5EF4-FFF2-40B4-BE49-F238E27FC236}">
                <a16:creationId xmlns:a16="http://schemas.microsoft.com/office/drawing/2014/main" id="{51773B2A-B572-1C40-9FFA-F784087946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7619" y="3957701"/>
            <a:ext cx="2307020" cy="2185169"/>
          </a:xfrm>
          <a:prstGeom prst="rect">
            <a:avLst/>
          </a:prstGeom>
        </p:spPr>
      </p:pic>
      <p:pic>
        <p:nvPicPr>
          <p:cNvPr id="14" name="fish" descr="A picture containing drawing&#10;&#10;Description automatically generated">
            <a:extLst>
              <a:ext uri="{FF2B5EF4-FFF2-40B4-BE49-F238E27FC236}">
                <a16:creationId xmlns:a16="http://schemas.microsoft.com/office/drawing/2014/main" id="{5F79E4CD-8049-4D46-B7AB-CC11605C6A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56341" y="3957700"/>
            <a:ext cx="968298" cy="2185169"/>
          </a:xfrm>
          <a:prstGeom prst="rect">
            <a:avLst/>
          </a:prstGeom>
        </p:spPr>
      </p:pic>
      <p:pic>
        <p:nvPicPr>
          <p:cNvPr id="16" name="jug" descr="Calendar, funnel chart&#10;&#10;Description automatically generated">
            <a:extLst>
              <a:ext uri="{FF2B5EF4-FFF2-40B4-BE49-F238E27FC236}">
                <a16:creationId xmlns:a16="http://schemas.microsoft.com/office/drawing/2014/main" id="{F0DCAA10-844B-624B-A733-20B34EF2E90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99865" y="2700931"/>
            <a:ext cx="2172135" cy="1805925"/>
          </a:xfrm>
          <a:prstGeom prst="rect">
            <a:avLst/>
          </a:prstGeom>
        </p:spPr>
      </p:pic>
      <p:pic>
        <p:nvPicPr>
          <p:cNvPr id="18" name="spoon" descr="A picture containing tableware, spoon, game&#10;&#10;Description automatically generated">
            <a:extLst>
              <a:ext uri="{FF2B5EF4-FFF2-40B4-BE49-F238E27FC236}">
                <a16:creationId xmlns:a16="http://schemas.microsoft.com/office/drawing/2014/main" id="{76B04496-E77F-7643-ABDE-3F81DA6B594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659456" y="3603894"/>
            <a:ext cx="2139923" cy="2403686"/>
          </a:xfrm>
          <a:prstGeom prst="rect">
            <a:avLst/>
          </a:prstGeom>
        </p:spPr>
      </p:pic>
      <p:pic>
        <p:nvPicPr>
          <p:cNvPr id="20" name="bottle" descr="A picture containing light&#10;&#10;Description automatically generated">
            <a:extLst>
              <a:ext uri="{FF2B5EF4-FFF2-40B4-BE49-F238E27FC236}">
                <a16:creationId xmlns:a16="http://schemas.microsoft.com/office/drawing/2014/main" id="{7BF459F6-0F2B-064A-825D-28C135459B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91492" y="2662547"/>
            <a:ext cx="747690" cy="2403686"/>
          </a:xfrm>
          <a:prstGeom prst="rect">
            <a:avLst/>
          </a:prstGeom>
        </p:spPr>
      </p:pic>
      <p:pic>
        <p:nvPicPr>
          <p:cNvPr id="22" name="trigger" descr="A picture containing graphical user interface&#10;&#10;Description automatically generated">
            <a:extLst>
              <a:ext uri="{FF2B5EF4-FFF2-40B4-BE49-F238E27FC236}">
                <a16:creationId xmlns:a16="http://schemas.microsoft.com/office/drawing/2014/main" id="{C1A64475-3D37-6449-AF4E-FBCD18D83A6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27" name="2 Slide 2 Capacity" descr="2 Slide 2 Capacity">
            <a:hlinkClick r:id="" action="ppaction://media"/>
            <a:extLst>
              <a:ext uri="{FF2B5EF4-FFF2-40B4-BE49-F238E27FC236}">
                <a16:creationId xmlns:a16="http://schemas.microsoft.com/office/drawing/2014/main" id="{2DE28AEC-409C-A24A-9193-DC4DAE71B9A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2800" y="21125"/>
            <a:ext cx="812800" cy="812800"/>
          </a:xfrm>
          <a:prstGeom prst="rect">
            <a:avLst/>
          </a:prstGeom>
        </p:spPr>
      </p:pic>
    </p:spTree>
    <p:extLst>
      <p:ext uri="{BB962C8B-B14F-4D97-AF65-F5344CB8AC3E}">
        <p14:creationId xmlns:p14="http://schemas.microsoft.com/office/powerpoint/2010/main" val="7561956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7"/>
                </p:tgtEl>
              </p:cMediaNode>
            </p:audio>
            <p:seq concurrent="1" nextAc="seek">
              <p:cTn id="3" restart="whenNotActive" fill="hold" evtFilter="cancelBubble" nodeType="interactiveSeq">
                <p:stCondLst>
                  <p:cond evt="onClick" delay="0">
                    <p:tgtEl>
                      <p:spTgt spid="2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6618" fill="hold"/>
                                        <p:tgtEl>
                                          <p:spTgt spid="27"/>
                                        </p:tgtEl>
                                      </p:cBhvr>
                                    </p:cmd>
                                  </p:childTnLst>
                                </p:cTn>
                              </p:par>
                              <p:par>
                                <p:cTn id="8" presetID="32" presetClass="emph" presetSubtype="0" fill="hold" nodeType="withEffect">
                                  <p:stCondLst>
                                    <p:cond delay="14500"/>
                                  </p:stCondLst>
                                  <p:childTnLst>
                                    <p:animRot by="120000">
                                      <p:cBhvr>
                                        <p:cTn id="9" dur="100" fill="hold">
                                          <p:stCondLst>
                                            <p:cond delay="0"/>
                                          </p:stCondLst>
                                        </p:cTn>
                                        <p:tgtEl>
                                          <p:spTgt spid="18"/>
                                        </p:tgtEl>
                                        <p:attrNameLst>
                                          <p:attrName>r</p:attrName>
                                        </p:attrNameLst>
                                      </p:cBhvr>
                                    </p:animRot>
                                    <p:animRot by="-240000">
                                      <p:cBhvr>
                                        <p:cTn id="10" dur="200" fill="hold">
                                          <p:stCondLst>
                                            <p:cond delay="200"/>
                                          </p:stCondLst>
                                        </p:cTn>
                                        <p:tgtEl>
                                          <p:spTgt spid="18"/>
                                        </p:tgtEl>
                                        <p:attrNameLst>
                                          <p:attrName>r</p:attrName>
                                        </p:attrNameLst>
                                      </p:cBhvr>
                                    </p:animRot>
                                    <p:animRot by="240000">
                                      <p:cBhvr>
                                        <p:cTn id="11" dur="200" fill="hold">
                                          <p:stCondLst>
                                            <p:cond delay="400"/>
                                          </p:stCondLst>
                                        </p:cTn>
                                        <p:tgtEl>
                                          <p:spTgt spid="18"/>
                                        </p:tgtEl>
                                        <p:attrNameLst>
                                          <p:attrName>r</p:attrName>
                                        </p:attrNameLst>
                                      </p:cBhvr>
                                    </p:animRot>
                                    <p:animRot by="-240000">
                                      <p:cBhvr>
                                        <p:cTn id="12" dur="200" fill="hold">
                                          <p:stCondLst>
                                            <p:cond delay="600"/>
                                          </p:stCondLst>
                                        </p:cTn>
                                        <p:tgtEl>
                                          <p:spTgt spid="18"/>
                                        </p:tgtEl>
                                        <p:attrNameLst>
                                          <p:attrName>r</p:attrName>
                                        </p:attrNameLst>
                                      </p:cBhvr>
                                    </p:animRot>
                                    <p:animRot by="120000">
                                      <p:cBhvr>
                                        <p:cTn id="13" dur="200" fill="hold">
                                          <p:stCondLst>
                                            <p:cond delay="800"/>
                                          </p:stCondLst>
                                        </p:cTn>
                                        <p:tgtEl>
                                          <p:spTgt spid="18"/>
                                        </p:tgtEl>
                                        <p:attrNameLst>
                                          <p:attrName>r</p:attrName>
                                        </p:attrNameLst>
                                      </p:cBhvr>
                                    </p:animRot>
                                  </p:childTnLst>
                                </p:cTn>
                              </p:par>
                              <p:par>
                                <p:cTn id="14" presetID="32" presetClass="emph" presetSubtype="0" fill="hold" nodeType="withEffect">
                                  <p:stCondLst>
                                    <p:cond delay="15200"/>
                                  </p:stCondLst>
                                  <p:childTnLst>
                                    <p:animRot by="120000">
                                      <p:cBhvr>
                                        <p:cTn id="15" dur="100" fill="hold">
                                          <p:stCondLst>
                                            <p:cond delay="0"/>
                                          </p:stCondLst>
                                        </p:cTn>
                                        <p:tgtEl>
                                          <p:spTgt spid="20"/>
                                        </p:tgtEl>
                                        <p:attrNameLst>
                                          <p:attrName>r</p:attrName>
                                        </p:attrNameLst>
                                      </p:cBhvr>
                                    </p:animRot>
                                    <p:animRot by="-240000">
                                      <p:cBhvr>
                                        <p:cTn id="16" dur="200" fill="hold">
                                          <p:stCondLst>
                                            <p:cond delay="200"/>
                                          </p:stCondLst>
                                        </p:cTn>
                                        <p:tgtEl>
                                          <p:spTgt spid="20"/>
                                        </p:tgtEl>
                                        <p:attrNameLst>
                                          <p:attrName>r</p:attrName>
                                        </p:attrNameLst>
                                      </p:cBhvr>
                                    </p:animRot>
                                    <p:animRot by="240000">
                                      <p:cBhvr>
                                        <p:cTn id="17" dur="200" fill="hold">
                                          <p:stCondLst>
                                            <p:cond delay="400"/>
                                          </p:stCondLst>
                                        </p:cTn>
                                        <p:tgtEl>
                                          <p:spTgt spid="20"/>
                                        </p:tgtEl>
                                        <p:attrNameLst>
                                          <p:attrName>r</p:attrName>
                                        </p:attrNameLst>
                                      </p:cBhvr>
                                    </p:animRot>
                                    <p:animRot by="-240000">
                                      <p:cBhvr>
                                        <p:cTn id="18" dur="200" fill="hold">
                                          <p:stCondLst>
                                            <p:cond delay="600"/>
                                          </p:stCondLst>
                                        </p:cTn>
                                        <p:tgtEl>
                                          <p:spTgt spid="20"/>
                                        </p:tgtEl>
                                        <p:attrNameLst>
                                          <p:attrName>r</p:attrName>
                                        </p:attrNameLst>
                                      </p:cBhvr>
                                    </p:animRot>
                                    <p:animRot by="120000">
                                      <p:cBhvr>
                                        <p:cTn id="19" dur="200" fill="hold">
                                          <p:stCondLst>
                                            <p:cond delay="800"/>
                                          </p:stCondLst>
                                        </p:cTn>
                                        <p:tgtEl>
                                          <p:spTgt spid="20"/>
                                        </p:tgtEl>
                                        <p:attrNameLst>
                                          <p:attrName>r</p:attrName>
                                        </p:attrNameLst>
                                      </p:cBhvr>
                                    </p:animRot>
                                  </p:childTnLst>
                                </p:cTn>
                              </p:par>
                              <p:par>
                                <p:cTn id="20" presetID="32" presetClass="emph" presetSubtype="0" fill="hold" nodeType="withEffect">
                                  <p:stCondLst>
                                    <p:cond delay="16250"/>
                                  </p:stCondLst>
                                  <p:childTnLst>
                                    <p:animRot by="120000">
                                      <p:cBhvr>
                                        <p:cTn id="21" dur="100" fill="hold">
                                          <p:stCondLst>
                                            <p:cond delay="0"/>
                                          </p:stCondLst>
                                        </p:cTn>
                                        <p:tgtEl>
                                          <p:spTgt spid="16"/>
                                        </p:tgtEl>
                                        <p:attrNameLst>
                                          <p:attrName>r</p:attrName>
                                        </p:attrNameLst>
                                      </p:cBhvr>
                                    </p:animRot>
                                    <p:animRot by="-240000">
                                      <p:cBhvr>
                                        <p:cTn id="22" dur="200" fill="hold">
                                          <p:stCondLst>
                                            <p:cond delay="200"/>
                                          </p:stCondLst>
                                        </p:cTn>
                                        <p:tgtEl>
                                          <p:spTgt spid="16"/>
                                        </p:tgtEl>
                                        <p:attrNameLst>
                                          <p:attrName>r</p:attrName>
                                        </p:attrNameLst>
                                      </p:cBhvr>
                                    </p:animRot>
                                    <p:animRot by="240000">
                                      <p:cBhvr>
                                        <p:cTn id="23" dur="200" fill="hold">
                                          <p:stCondLst>
                                            <p:cond delay="400"/>
                                          </p:stCondLst>
                                        </p:cTn>
                                        <p:tgtEl>
                                          <p:spTgt spid="16"/>
                                        </p:tgtEl>
                                        <p:attrNameLst>
                                          <p:attrName>r</p:attrName>
                                        </p:attrNameLst>
                                      </p:cBhvr>
                                    </p:animRot>
                                    <p:animRot by="-240000">
                                      <p:cBhvr>
                                        <p:cTn id="24" dur="200" fill="hold">
                                          <p:stCondLst>
                                            <p:cond delay="600"/>
                                          </p:stCondLst>
                                        </p:cTn>
                                        <p:tgtEl>
                                          <p:spTgt spid="16"/>
                                        </p:tgtEl>
                                        <p:attrNameLst>
                                          <p:attrName>r</p:attrName>
                                        </p:attrNameLst>
                                      </p:cBhvr>
                                    </p:animRot>
                                    <p:animRot by="120000">
                                      <p:cBhvr>
                                        <p:cTn id="25"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2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6145317" y="427525"/>
            <a:ext cx="255313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Empty</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6" name="Picture 5" descr="A picture containing meter, clock, person&#10;&#10;Description automatically generated">
            <a:extLst>
              <a:ext uri="{FF2B5EF4-FFF2-40B4-BE49-F238E27FC236}">
                <a16:creationId xmlns:a16="http://schemas.microsoft.com/office/drawing/2014/main" id="{D29DDAE4-2831-D742-AB2C-BB4C9A4914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79766" y="924678"/>
            <a:ext cx="1702152" cy="5152516"/>
          </a:xfrm>
          <a:prstGeom prst="rect">
            <a:avLst/>
          </a:prstGeom>
        </p:spPr>
      </p:pic>
      <p:pic>
        <p:nvPicPr>
          <p:cNvPr id="7" name="3 Slide 3 Capacity " descr="3 Slide 3 Capacity ">
            <a:hlinkClick r:id="" action="ppaction://media"/>
            <a:extLst>
              <a:ext uri="{FF2B5EF4-FFF2-40B4-BE49-F238E27FC236}">
                <a16:creationId xmlns:a16="http://schemas.microsoft.com/office/drawing/2014/main" id="{B4F48F4E-629F-D643-9087-9BC1827D67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122" y="186000"/>
            <a:ext cx="812800" cy="812800"/>
          </a:xfrm>
          <a:prstGeom prst="rect">
            <a:avLst/>
          </a:prstGeom>
        </p:spPr>
      </p:pic>
    </p:spTree>
    <p:extLst>
      <p:ext uri="{BB962C8B-B14F-4D97-AF65-F5344CB8AC3E}">
        <p14:creationId xmlns:p14="http://schemas.microsoft.com/office/powerpoint/2010/main" val="168242848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6164"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381918" y="427525"/>
            <a:ext cx="3316529"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Nearly Empty</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close up of a bottle&#10;&#10;Description automatically generated">
            <a:extLst>
              <a:ext uri="{FF2B5EF4-FFF2-40B4-BE49-F238E27FC236}">
                <a16:creationId xmlns:a16="http://schemas.microsoft.com/office/drawing/2014/main" id="{52AB271E-DAA6-5643-B644-C505A08EB68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7177"/>
          <a:stretch/>
        </p:blipFill>
        <p:spPr>
          <a:xfrm>
            <a:off x="3257550" y="614362"/>
            <a:ext cx="2295632" cy="5629275"/>
          </a:xfrm>
          <a:prstGeom prst="rect">
            <a:avLst/>
          </a:prstGeom>
        </p:spPr>
      </p:pic>
      <p:pic>
        <p:nvPicPr>
          <p:cNvPr id="7" name="4 Slide 4 Capacity " descr="4 Slide 4 Capacity ">
            <a:hlinkClick r:id="" action="ppaction://media"/>
            <a:extLst>
              <a:ext uri="{FF2B5EF4-FFF2-40B4-BE49-F238E27FC236}">
                <a16:creationId xmlns:a16="http://schemas.microsoft.com/office/drawing/2014/main" id="{407B0541-EF0A-5244-8919-903BB71CD3E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122" y="21125"/>
            <a:ext cx="812800" cy="812800"/>
          </a:xfrm>
          <a:prstGeom prst="rect">
            <a:avLst/>
          </a:prstGeom>
        </p:spPr>
      </p:pic>
    </p:spTree>
    <p:extLst>
      <p:ext uri="{BB962C8B-B14F-4D97-AF65-F5344CB8AC3E}">
        <p14:creationId xmlns:p14="http://schemas.microsoft.com/office/powerpoint/2010/main" val="419666434"/>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1420"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6145317" y="427525"/>
            <a:ext cx="255313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Half-Full</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close up of a bottle&#10;&#10;Description automatically generated">
            <a:extLst>
              <a:ext uri="{FF2B5EF4-FFF2-40B4-BE49-F238E27FC236}">
                <a16:creationId xmlns:a16="http://schemas.microsoft.com/office/drawing/2014/main" id="{7BE72292-1C6D-7847-AF7C-77EDEA589BB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68" r="38049"/>
          <a:stretch/>
        </p:blipFill>
        <p:spPr>
          <a:xfrm>
            <a:off x="3220946" y="614362"/>
            <a:ext cx="2553130" cy="5629275"/>
          </a:xfrm>
          <a:prstGeom prst="rect">
            <a:avLst/>
          </a:prstGeom>
        </p:spPr>
      </p:pic>
      <p:pic>
        <p:nvPicPr>
          <p:cNvPr id="7" name="5 Slide 5 Capacity" descr="5 Slide 5 Capacity">
            <a:hlinkClick r:id="" action="ppaction://media"/>
            <a:extLst>
              <a:ext uri="{FF2B5EF4-FFF2-40B4-BE49-F238E27FC236}">
                <a16:creationId xmlns:a16="http://schemas.microsoft.com/office/drawing/2014/main" id="{E00983AB-C6E3-6546-9BB1-FB15DA70D81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1963" y="207962"/>
            <a:ext cx="812800" cy="812800"/>
          </a:xfrm>
          <a:prstGeom prst="rect">
            <a:avLst/>
          </a:prstGeom>
        </p:spPr>
      </p:pic>
    </p:spTree>
    <p:extLst>
      <p:ext uri="{BB962C8B-B14F-4D97-AF65-F5344CB8AC3E}">
        <p14:creationId xmlns:p14="http://schemas.microsoft.com/office/powerpoint/2010/main" val="3907991826"/>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8359"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907640" y="427525"/>
            <a:ext cx="2790807"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Nearly Full</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picture containing light&#10;&#10;Description automatically generated">
            <a:extLst>
              <a:ext uri="{FF2B5EF4-FFF2-40B4-BE49-F238E27FC236}">
                <a16:creationId xmlns:a16="http://schemas.microsoft.com/office/drawing/2014/main" id="{C1D494C8-168C-4A4A-8414-CFD3BD804B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90492" y="595116"/>
            <a:ext cx="1763015" cy="5667768"/>
          </a:xfrm>
          <a:prstGeom prst="rect">
            <a:avLst/>
          </a:prstGeom>
        </p:spPr>
      </p:pic>
      <p:pic>
        <p:nvPicPr>
          <p:cNvPr id="7" name="6 Slide 6 Capacity" descr="6 Slide 6 Capacity">
            <a:hlinkClick r:id="" action="ppaction://media"/>
            <a:extLst>
              <a:ext uri="{FF2B5EF4-FFF2-40B4-BE49-F238E27FC236}">
                <a16:creationId xmlns:a16="http://schemas.microsoft.com/office/drawing/2014/main" id="{7E133914-352C-8A40-B1CC-14F2FCF679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4188" y="85202"/>
            <a:ext cx="812800" cy="812800"/>
          </a:xfrm>
          <a:prstGeom prst="rect">
            <a:avLst/>
          </a:prstGeom>
        </p:spPr>
      </p:pic>
    </p:spTree>
    <p:extLst>
      <p:ext uri="{BB962C8B-B14F-4D97-AF65-F5344CB8AC3E}">
        <p14:creationId xmlns:p14="http://schemas.microsoft.com/office/powerpoint/2010/main" val="45854661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4419"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6145317" y="427525"/>
            <a:ext cx="255313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Full</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picture containing bird, light, sitting, hanging&#10;&#10;Description automatically generated">
            <a:extLst>
              <a:ext uri="{FF2B5EF4-FFF2-40B4-BE49-F238E27FC236}">
                <a16:creationId xmlns:a16="http://schemas.microsoft.com/office/drawing/2014/main" id="{2899851F-35A4-A84B-8914-1F6EB01AAB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04741" y="595116"/>
            <a:ext cx="1734516" cy="5667768"/>
          </a:xfrm>
          <a:prstGeom prst="rect">
            <a:avLst/>
          </a:prstGeom>
        </p:spPr>
      </p:pic>
      <p:pic>
        <p:nvPicPr>
          <p:cNvPr id="7" name="7 Slide 7 Capacity" descr="7 Slide 7 Capacity">
            <a:hlinkClick r:id="" action="ppaction://media"/>
            <a:extLst>
              <a:ext uri="{FF2B5EF4-FFF2-40B4-BE49-F238E27FC236}">
                <a16:creationId xmlns:a16="http://schemas.microsoft.com/office/drawing/2014/main" id="{E27EB84F-6E42-CA40-9836-81447DBCF4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122" y="188716"/>
            <a:ext cx="812800" cy="812800"/>
          </a:xfrm>
          <a:prstGeom prst="rect">
            <a:avLst/>
          </a:prstGeom>
        </p:spPr>
      </p:pic>
    </p:spTree>
    <p:extLst>
      <p:ext uri="{BB962C8B-B14F-4D97-AF65-F5344CB8AC3E}">
        <p14:creationId xmlns:p14="http://schemas.microsoft.com/office/powerpoint/2010/main" val="2594385251"/>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862"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433237" y="427525"/>
            <a:ext cx="32652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More or less?</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wrong" descr="A picture containing bird, light, sitting, hanging&#10;&#10;Description automatically generated">
            <a:hlinkClick r:id="rId5" action="ppaction://hlinksldjump"/>
            <a:extLst>
              <a:ext uri="{FF2B5EF4-FFF2-40B4-BE49-F238E27FC236}">
                <a16:creationId xmlns:a16="http://schemas.microsoft.com/office/drawing/2014/main" id="{2899851F-35A4-A84B-8914-1F6EB01AAB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36225" y="2354336"/>
            <a:ext cx="1184698" cy="3871161"/>
          </a:xfrm>
          <a:prstGeom prst="rect">
            <a:avLst/>
          </a:prstGeom>
        </p:spPr>
      </p:pic>
      <p:sp>
        <p:nvSpPr>
          <p:cNvPr id="2" name="Rectangle 1">
            <a:extLst>
              <a:ext uri="{FF2B5EF4-FFF2-40B4-BE49-F238E27FC236}">
                <a16:creationId xmlns:a16="http://schemas.microsoft.com/office/drawing/2014/main" id="{120BFCDC-281B-C445-B066-7983EF03DAFC}"/>
              </a:ext>
            </a:extLst>
          </p:cNvPr>
          <p:cNvSpPr/>
          <p:nvPr/>
        </p:nvSpPr>
        <p:spPr>
          <a:xfrm>
            <a:off x="662183" y="1849618"/>
            <a:ext cx="3910045" cy="369332"/>
          </a:xfrm>
          <a:prstGeom prst="rect">
            <a:avLst/>
          </a:prstGeom>
        </p:spPr>
        <p:txBody>
          <a:bodyPr wrap="none">
            <a:spAutoFit/>
          </a:bodyPr>
          <a:lstStyle/>
          <a:p>
            <a:pPr marL="285750" indent="-285750">
              <a:buFont typeface="Arial" panose="020B0604020202020204" pitchFamily="34" charset="0"/>
              <a:buChar char="•"/>
            </a:pPr>
            <a:r>
              <a:rPr lang="en-US" dirty="0"/>
              <a:t>Which bottle contains less liquid?</a:t>
            </a:r>
          </a:p>
        </p:txBody>
      </p:sp>
      <p:pic>
        <p:nvPicPr>
          <p:cNvPr id="7" name="8 Slide 8 Capacity" descr="8 Slide 8 Capacity">
            <a:hlinkClick r:id="" action="ppaction://media"/>
            <a:extLst>
              <a:ext uri="{FF2B5EF4-FFF2-40B4-BE49-F238E27FC236}">
                <a16:creationId xmlns:a16="http://schemas.microsoft.com/office/drawing/2014/main" id="{BABAD3D6-2468-BC42-9CE0-1730B27DD65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47122" y="21125"/>
            <a:ext cx="812800" cy="812800"/>
          </a:xfrm>
          <a:prstGeom prst="rect">
            <a:avLst/>
          </a:prstGeom>
        </p:spPr>
      </p:pic>
      <p:pic>
        <p:nvPicPr>
          <p:cNvPr id="8" name="Picture 7" descr="A close up of a bottle&#10;&#10;Description automatically generated">
            <a:hlinkClick r:id="rId8" action="ppaction://hlinksldjump"/>
            <a:extLst>
              <a:ext uri="{FF2B5EF4-FFF2-40B4-BE49-F238E27FC236}">
                <a16:creationId xmlns:a16="http://schemas.microsoft.com/office/drawing/2014/main" id="{AA72AB79-1CE5-5A4D-88D9-93474FE2BE2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6568" r="38049"/>
          <a:stretch/>
        </p:blipFill>
        <p:spPr>
          <a:xfrm>
            <a:off x="2537941" y="2367480"/>
            <a:ext cx="1743823" cy="3844871"/>
          </a:xfrm>
          <a:prstGeom prst="rect">
            <a:avLst/>
          </a:prstGeom>
        </p:spPr>
      </p:pic>
    </p:spTree>
    <p:extLst>
      <p:ext uri="{BB962C8B-B14F-4D97-AF65-F5344CB8AC3E}">
        <p14:creationId xmlns:p14="http://schemas.microsoft.com/office/powerpoint/2010/main" val="3258217178"/>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768" fill="hold"/>
                                        <p:tgtEl>
                                          <p:spTgt spid="7"/>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ry again">
            <a:extLst>
              <a:ext uri="{FF2B5EF4-FFF2-40B4-BE49-F238E27FC236}">
                <a16:creationId xmlns:a16="http://schemas.microsoft.com/office/drawing/2014/main" id="{1F2979DA-1DFC-114C-9211-D68AFADF478A}"/>
              </a:ext>
            </a:extLst>
          </p:cNvPr>
          <p:cNvSpPr>
            <a:spLocks noGrp="1"/>
          </p:cNvSpPr>
          <p:nvPr>
            <p:ph type="title"/>
          </p:nvPr>
        </p:nvSpPr>
        <p:spPr>
          <a:xfrm>
            <a:off x="457198" y="2301130"/>
            <a:ext cx="8220075" cy="994306"/>
          </a:xfrm>
        </p:spPr>
        <p:txBody>
          <a:bodyPr/>
          <a:lstStyle/>
          <a:p>
            <a:r>
              <a:rPr lang="en-US" sz="6600" dirty="0">
                <a:solidFill>
                  <a:srgbClr val="DE1E5A"/>
                </a:solidFill>
              </a:rPr>
              <a:t>Try again!</a:t>
            </a:r>
          </a:p>
        </p:txBody>
      </p:sp>
      <p:sp>
        <p:nvSpPr>
          <p:cNvPr id="6" name="title">
            <a:hlinkClick r:id="rId4" action="ppaction://hlinksldjump"/>
            <a:extLst>
              <a:ext uri="{FF2B5EF4-FFF2-40B4-BE49-F238E27FC236}">
                <a16:creationId xmlns:a16="http://schemas.microsoft.com/office/drawing/2014/main" id="{54903C5E-0F8A-164C-A074-A0C4B2ACDE9E}"/>
              </a:ext>
            </a:extLst>
          </p:cNvPr>
          <p:cNvSpPr/>
          <p:nvPr/>
        </p:nvSpPr>
        <p:spPr>
          <a:xfrm>
            <a:off x="6693407" y="5693664"/>
            <a:ext cx="2005039" cy="722016"/>
          </a:xfrm>
          <a:prstGeom prst="round2DiagRect">
            <a:avLst>
              <a:gd name="adj1" fmla="val 19619"/>
              <a:gd name="adj2" fmla="val 5304"/>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Back</a:t>
            </a:r>
          </a:p>
        </p:txBody>
      </p:sp>
      <p:pic>
        <p:nvPicPr>
          <p:cNvPr id="8" name="10 Slide 10 Capacity" descr="10 Slide 10 Capacity">
            <a:hlinkClick r:id="" action="ppaction://media"/>
            <a:extLst>
              <a:ext uri="{FF2B5EF4-FFF2-40B4-BE49-F238E27FC236}">
                <a16:creationId xmlns:a16="http://schemas.microsoft.com/office/drawing/2014/main" id="{B69B9316-EC08-E34C-95AF-482A737BED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5088" y="0"/>
            <a:ext cx="812800" cy="812800"/>
          </a:xfrm>
          <a:prstGeom prst="rect">
            <a:avLst/>
          </a:prstGeom>
        </p:spPr>
      </p:pic>
    </p:spTree>
    <p:extLst>
      <p:ext uri="{BB962C8B-B14F-4D97-AF65-F5344CB8AC3E}">
        <p14:creationId xmlns:p14="http://schemas.microsoft.com/office/powerpoint/2010/main" val="72726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rrect">
            <a:extLst>
              <a:ext uri="{FF2B5EF4-FFF2-40B4-BE49-F238E27FC236}">
                <a16:creationId xmlns:a16="http://schemas.microsoft.com/office/drawing/2014/main" id="{1F2979DA-1DFC-114C-9211-D68AFADF478A}"/>
              </a:ext>
            </a:extLst>
          </p:cNvPr>
          <p:cNvSpPr>
            <a:spLocks noGrp="1"/>
          </p:cNvSpPr>
          <p:nvPr>
            <p:ph type="title"/>
          </p:nvPr>
        </p:nvSpPr>
        <p:spPr/>
        <p:txBody>
          <a:bodyPr/>
          <a:lstStyle/>
          <a:p>
            <a:r>
              <a:rPr lang="en-US" dirty="0">
                <a:solidFill>
                  <a:srgbClr val="00B050"/>
                </a:solidFill>
              </a:rPr>
              <a:t>Correct!</a:t>
            </a:r>
          </a:p>
        </p:txBody>
      </p:sp>
      <p:pic>
        <p:nvPicPr>
          <p:cNvPr id="4" name="Tick" descr="Shape, arrow&#10;&#10;Description automatically generated">
            <a:extLst>
              <a:ext uri="{FF2B5EF4-FFF2-40B4-BE49-F238E27FC236}">
                <a16:creationId xmlns:a16="http://schemas.microsoft.com/office/drawing/2014/main" id="{1A904944-D90D-0F40-A468-CEADEA2B14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1255" y="1086948"/>
            <a:ext cx="4901491" cy="4684105"/>
          </a:xfrm>
          <a:prstGeom prst="rect">
            <a:avLst/>
          </a:prstGeom>
        </p:spPr>
      </p:pic>
      <p:pic>
        <p:nvPicPr>
          <p:cNvPr id="5" name="9 Slide 9 Capacity" descr="9 Slide 9 Capacity">
            <a:hlinkClick r:id="" action="ppaction://media"/>
            <a:extLst>
              <a:ext uri="{FF2B5EF4-FFF2-40B4-BE49-F238E27FC236}">
                <a16:creationId xmlns:a16="http://schemas.microsoft.com/office/drawing/2014/main" id="{AFD4A970-9762-1C4E-A905-C123FD15FC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0704" y="253171"/>
            <a:ext cx="812800" cy="812800"/>
          </a:xfrm>
          <a:prstGeom prst="rect">
            <a:avLst/>
          </a:prstGeom>
        </p:spPr>
      </p:pic>
    </p:spTree>
    <p:extLst>
      <p:ext uri="{BB962C8B-B14F-4D97-AF65-F5344CB8AC3E}">
        <p14:creationId xmlns:p14="http://schemas.microsoft.com/office/powerpoint/2010/main" val="42612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4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433237" y="427525"/>
            <a:ext cx="32652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More or less?</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7" name="Hlaf Full" descr="A picture containing indoor, sitting, monitor, computer&#10;&#10;Description automatically generated">
            <a:hlinkClick r:id="rId5" action="ppaction://hlinksldjump"/>
            <a:extLst>
              <a:ext uri="{FF2B5EF4-FFF2-40B4-BE49-F238E27FC236}">
                <a16:creationId xmlns:a16="http://schemas.microsoft.com/office/drawing/2014/main" id="{B4262A04-7A81-824F-B644-E9A94F1D9B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0133" y="2364781"/>
            <a:ext cx="2084669" cy="3871161"/>
          </a:xfrm>
          <a:prstGeom prst="rect">
            <a:avLst/>
          </a:prstGeom>
        </p:spPr>
      </p:pic>
      <p:pic>
        <p:nvPicPr>
          <p:cNvPr id="9" name="Full Glass" descr="A picture containing indoor, cup, table, sitting&#10;&#10;Description automatically generated">
            <a:hlinkClick r:id="rId7" action="ppaction://hlinksldjump"/>
            <a:extLst>
              <a:ext uri="{FF2B5EF4-FFF2-40B4-BE49-F238E27FC236}">
                <a16:creationId xmlns:a16="http://schemas.microsoft.com/office/drawing/2014/main" id="{7D610416-EC75-0E44-9AE9-CF779D58F96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32853" y="2364780"/>
            <a:ext cx="2084669" cy="3871161"/>
          </a:xfrm>
          <a:prstGeom prst="rect">
            <a:avLst/>
          </a:prstGeom>
        </p:spPr>
      </p:pic>
      <p:sp>
        <p:nvSpPr>
          <p:cNvPr id="10" name="Rectangle 9">
            <a:extLst>
              <a:ext uri="{FF2B5EF4-FFF2-40B4-BE49-F238E27FC236}">
                <a16:creationId xmlns:a16="http://schemas.microsoft.com/office/drawing/2014/main" id="{BC902867-38C3-C846-95C9-561EEFEC475C}"/>
              </a:ext>
            </a:extLst>
          </p:cNvPr>
          <p:cNvSpPr/>
          <p:nvPr/>
        </p:nvSpPr>
        <p:spPr>
          <a:xfrm>
            <a:off x="662183" y="1767120"/>
            <a:ext cx="3986989" cy="369332"/>
          </a:xfrm>
          <a:prstGeom prst="rect">
            <a:avLst/>
          </a:prstGeom>
        </p:spPr>
        <p:txBody>
          <a:bodyPr wrap="none">
            <a:spAutoFit/>
          </a:bodyPr>
          <a:lstStyle/>
          <a:p>
            <a:pPr marL="285750" indent="-285750">
              <a:buFont typeface="Arial" panose="020B0604020202020204" pitchFamily="34" charset="0"/>
              <a:buChar char="•"/>
            </a:pPr>
            <a:r>
              <a:rPr lang="en-US" dirty="0"/>
              <a:t>Which glass contains more liquid?</a:t>
            </a:r>
          </a:p>
        </p:txBody>
      </p:sp>
      <p:pic>
        <p:nvPicPr>
          <p:cNvPr id="11" name="11 Slide 11 Capacity" descr="11 Slide 11 Capacity">
            <a:hlinkClick r:id="" action="ppaction://media"/>
            <a:extLst>
              <a:ext uri="{FF2B5EF4-FFF2-40B4-BE49-F238E27FC236}">
                <a16:creationId xmlns:a16="http://schemas.microsoft.com/office/drawing/2014/main" id="{7518FA4D-1509-9045-B090-F48B96D87B9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47122" y="111878"/>
            <a:ext cx="812800" cy="812800"/>
          </a:xfrm>
          <a:prstGeom prst="rect">
            <a:avLst/>
          </a:prstGeom>
        </p:spPr>
      </p:pic>
    </p:spTree>
    <p:extLst>
      <p:ext uri="{BB962C8B-B14F-4D97-AF65-F5344CB8AC3E}">
        <p14:creationId xmlns:p14="http://schemas.microsoft.com/office/powerpoint/2010/main" val="2680039020"/>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1"/>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664" fill="hold"/>
                                        <p:tgtEl>
                                          <p:spTgt spid="11"/>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a:hlinkClick r:id="rId4" action="ppaction://hlinksldjump"/>
            <a:extLst>
              <a:ext uri="{FF2B5EF4-FFF2-40B4-BE49-F238E27FC236}">
                <a16:creationId xmlns:a16="http://schemas.microsoft.com/office/drawing/2014/main" id="{964A5589-D0C4-D84C-9EDF-7DCD6D740B8B}"/>
              </a:ext>
            </a:extLst>
          </p:cNvPr>
          <p:cNvSpPr/>
          <p:nvPr/>
        </p:nvSpPr>
        <p:spPr>
          <a:xfrm>
            <a:off x="6693407" y="5693664"/>
            <a:ext cx="2005039" cy="722016"/>
          </a:xfrm>
          <a:prstGeom prst="round2DiagRect">
            <a:avLst>
              <a:gd name="adj1" fmla="val 19619"/>
              <a:gd name="adj2" fmla="val 5304"/>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Back</a:t>
            </a:r>
          </a:p>
        </p:txBody>
      </p:sp>
      <p:pic>
        <p:nvPicPr>
          <p:cNvPr id="3" name="13 Slide 13 Capacity" descr="13 Slide 13 Capacity">
            <a:hlinkClick r:id="" action="ppaction://media"/>
            <a:extLst>
              <a:ext uri="{FF2B5EF4-FFF2-40B4-BE49-F238E27FC236}">
                <a16:creationId xmlns:a16="http://schemas.microsoft.com/office/drawing/2014/main" id="{EF7988E4-A75D-4A40-88A2-414D0F519D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7280" y="72495"/>
            <a:ext cx="812800" cy="812800"/>
          </a:xfrm>
          <a:prstGeom prst="rect">
            <a:avLst/>
          </a:prstGeom>
        </p:spPr>
      </p:pic>
      <p:sp>
        <p:nvSpPr>
          <p:cNvPr id="6" name="Try again">
            <a:extLst>
              <a:ext uri="{FF2B5EF4-FFF2-40B4-BE49-F238E27FC236}">
                <a16:creationId xmlns:a16="http://schemas.microsoft.com/office/drawing/2014/main" id="{E03B0F86-B9CF-0F43-9416-4473CDC657DB}"/>
              </a:ext>
            </a:extLst>
          </p:cNvPr>
          <p:cNvSpPr txBox="1">
            <a:spLocks/>
          </p:cNvSpPr>
          <p:nvPr/>
        </p:nvSpPr>
        <p:spPr>
          <a:xfrm>
            <a:off x="457198" y="2301130"/>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6600">
                <a:solidFill>
                  <a:srgbClr val="DE1E5A"/>
                </a:solidFill>
              </a:rPr>
              <a:t>Try again!</a:t>
            </a:r>
            <a:endParaRPr lang="en-US" sz="6600" dirty="0">
              <a:solidFill>
                <a:srgbClr val="DE1E5A"/>
              </a:solidFill>
            </a:endParaRPr>
          </a:p>
        </p:txBody>
      </p:sp>
    </p:spTree>
    <p:extLst>
      <p:ext uri="{BB962C8B-B14F-4D97-AF65-F5344CB8AC3E}">
        <p14:creationId xmlns:p14="http://schemas.microsoft.com/office/powerpoint/2010/main" val="153075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rrect">
            <a:extLst>
              <a:ext uri="{FF2B5EF4-FFF2-40B4-BE49-F238E27FC236}">
                <a16:creationId xmlns:a16="http://schemas.microsoft.com/office/drawing/2014/main" id="{1F2979DA-1DFC-114C-9211-D68AFADF478A}"/>
              </a:ext>
            </a:extLst>
          </p:cNvPr>
          <p:cNvSpPr>
            <a:spLocks noGrp="1"/>
          </p:cNvSpPr>
          <p:nvPr>
            <p:ph type="title"/>
          </p:nvPr>
        </p:nvSpPr>
        <p:spPr/>
        <p:txBody>
          <a:bodyPr/>
          <a:lstStyle/>
          <a:p>
            <a:r>
              <a:rPr lang="en-US" dirty="0">
                <a:solidFill>
                  <a:srgbClr val="00B050"/>
                </a:solidFill>
              </a:rPr>
              <a:t>Correct!</a:t>
            </a:r>
          </a:p>
        </p:txBody>
      </p:sp>
      <p:pic>
        <p:nvPicPr>
          <p:cNvPr id="4" name="Tick" descr="Shape, arrow&#10;&#10;Description automatically generated">
            <a:extLst>
              <a:ext uri="{FF2B5EF4-FFF2-40B4-BE49-F238E27FC236}">
                <a16:creationId xmlns:a16="http://schemas.microsoft.com/office/drawing/2014/main" id="{1A904944-D90D-0F40-A468-CEADEA2B14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1255" y="1086948"/>
            <a:ext cx="4901491" cy="4684105"/>
          </a:xfrm>
          <a:prstGeom prst="rect">
            <a:avLst/>
          </a:prstGeom>
        </p:spPr>
      </p:pic>
      <p:pic>
        <p:nvPicPr>
          <p:cNvPr id="3" name="12 Slide 12 Capacity " descr="12 Slide 12 Capacity ">
            <a:hlinkClick r:id="" action="ppaction://media"/>
            <a:extLst>
              <a:ext uri="{FF2B5EF4-FFF2-40B4-BE49-F238E27FC236}">
                <a16:creationId xmlns:a16="http://schemas.microsoft.com/office/drawing/2014/main" id="{2BED57D8-60F5-0D4F-B611-5AF609970E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0976" y="274148"/>
            <a:ext cx="812800" cy="812800"/>
          </a:xfrm>
          <a:prstGeom prst="rect">
            <a:avLst/>
          </a:prstGeom>
        </p:spPr>
      </p:pic>
    </p:spTree>
    <p:extLst>
      <p:ext uri="{BB962C8B-B14F-4D97-AF65-F5344CB8AC3E}">
        <p14:creationId xmlns:p14="http://schemas.microsoft.com/office/powerpoint/2010/main" val="7285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433237" y="427525"/>
            <a:ext cx="32652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More or less?</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half" descr="A picture containing vessel, bottle, mug, cup&#10;&#10;Description automatically generated">
            <a:hlinkClick r:id="rId5" action="ppaction://hlinksldjump"/>
            <a:extLst>
              <a:ext uri="{FF2B5EF4-FFF2-40B4-BE49-F238E27FC236}">
                <a16:creationId xmlns:a16="http://schemas.microsoft.com/office/drawing/2014/main" id="{8EFD4759-DCE5-EF45-9842-FDC405F41A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48651" y="2572640"/>
            <a:ext cx="2623349" cy="3519237"/>
          </a:xfrm>
          <a:prstGeom prst="rect">
            <a:avLst/>
          </a:prstGeom>
        </p:spPr>
      </p:pic>
      <p:pic>
        <p:nvPicPr>
          <p:cNvPr id="8" name="almost empty" descr="A picture containing bottle&#10;&#10;Description automatically generated">
            <a:hlinkClick r:id="rId7" action="ppaction://hlinksldjump"/>
            <a:extLst>
              <a:ext uri="{FF2B5EF4-FFF2-40B4-BE49-F238E27FC236}">
                <a16:creationId xmlns:a16="http://schemas.microsoft.com/office/drawing/2014/main" id="{F7C115E7-09F0-F042-AEDE-28D1B86172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76810" y="2572640"/>
            <a:ext cx="2623349" cy="3519237"/>
          </a:xfrm>
          <a:prstGeom prst="rect">
            <a:avLst/>
          </a:prstGeom>
        </p:spPr>
      </p:pic>
      <p:sp>
        <p:nvSpPr>
          <p:cNvPr id="10" name="Rectangle 9">
            <a:extLst>
              <a:ext uri="{FF2B5EF4-FFF2-40B4-BE49-F238E27FC236}">
                <a16:creationId xmlns:a16="http://schemas.microsoft.com/office/drawing/2014/main" id="{41A67473-3538-7A49-95D4-6A25DBD65907}"/>
              </a:ext>
            </a:extLst>
          </p:cNvPr>
          <p:cNvSpPr/>
          <p:nvPr/>
        </p:nvSpPr>
        <p:spPr>
          <a:xfrm>
            <a:off x="661955" y="1778003"/>
            <a:ext cx="3797835" cy="369332"/>
          </a:xfrm>
          <a:prstGeom prst="rect">
            <a:avLst/>
          </a:prstGeom>
        </p:spPr>
        <p:txBody>
          <a:bodyPr wrap="none">
            <a:spAutoFit/>
          </a:bodyPr>
          <a:lstStyle/>
          <a:p>
            <a:pPr marL="285750" indent="-285750">
              <a:buFont typeface="Arial" panose="020B0604020202020204" pitchFamily="34" charset="0"/>
              <a:buChar char="•"/>
            </a:pPr>
            <a:r>
              <a:rPr lang="en-US" dirty="0"/>
              <a:t>Which jug contains more liquid?</a:t>
            </a:r>
          </a:p>
        </p:txBody>
      </p:sp>
      <p:pic>
        <p:nvPicPr>
          <p:cNvPr id="11" name="14 Slide 14 Capacity" descr="14 Slide 14 Capacity">
            <a:hlinkClick r:id="" action="ppaction://media"/>
            <a:extLst>
              <a:ext uri="{FF2B5EF4-FFF2-40B4-BE49-F238E27FC236}">
                <a16:creationId xmlns:a16="http://schemas.microsoft.com/office/drawing/2014/main" id="{087A7A3A-1132-104A-A288-1F4B3F7AE93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47122" y="186000"/>
            <a:ext cx="812800" cy="812800"/>
          </a:xfrm>
          <a:prstGeom prst="rect">
            <a:avLst/>
          </a:prstGeom>
        </p:spPr>
      </p:pic>
    </p:spTree>
    <p:extLst>
      <p:ext uri="{BB962C8B-B14F-4D97-AF65-F5344CB8AC3E}">
        <p14:creationId xmlns:p14="http://schemas.microsoft.com/office/powerpoint/2010/main" val="314235103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1"/>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664" fill="hold"/>
                                        <p:tgtEl>
                                          <p:spTgt spid="11"/>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a:hlinkClick r:id="rId4" action="ppaction://hlinksldjump"/>
            <a:extLst>
              <a:ext uri="{FF2B5EF4-FFF2-40B4-BE49-F238E27FC236}">
                <a16:creationId xmlns:a16="http://schemas.microsoft.com/office/drawing/2014/main" id="{C41C7868-8A0D-C440-8AC6-7EBD13E8C237}"/>
              </a:ext>
            </a:extLst>
          </p:cNvPr>
          <p:cNvSpPr/>
          <p:nvPr/>
        </p:nvSpPr>
        <p:spPr>
          <a:xfrm>
            <a:off x="6693407" y="5693664"/>
            <a:ext cx="2005039" cy="722016"/>
          </a:xfrm>
          <a:prstGeom prst="round2DiagRect">
            <a:avLst>
              <a:gd name="adj1" fmla="val 19619"/>
              <a:gd name="adj2" fmla="val 5304"/>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Back</a:t>
            </a:r>
          </a:p>
        </p:txBody>
      </p:sp>
      <p:pic>
        <p:nvPicPr>
          <p:cNvPr id="3" name="16 Slide 16 Capacity" descr="16 Slide 16 Capacity">
            <a:hlinkClick r:id="" action="ppaction://media"/>
            <a:extLst>
              <a:ext uri="{FF2B5EF4-FFF2-40B4-BE49-F238E27FC236}">
                <a16:creationId xmlns:a16="http://schemas.microsoft.com/office/drawing/2014/main" id="{03D244E9-7261-7F43-B7B8-65D636D22F9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2800" y="0"/>
            <a:ext cx="812800" cy="812800"/>
          </a:xfrm>
          <a:prstGeom prst="rect">
            <a:avLst/>
          </a:prstGeom>
        </p:spPr>
      </p:pic>
      <p:sp>
        <p:nvSpPr>
          <p:cNvPr id="8" name="Try again">
            <a:extLst>
              <a:ext uri="{FF2B5EF4-FFF2-40B4-BE49-F238E27FC236}">
                <a16:creationId xmlns:a16="http://schemas.microsoft.com/office/drawing/2014/main" id="{DF4316DF-280D-F049-B976-56E97AF8DB12}"/>
              </a:ext>
            </a:extLst>
          </p:cNvPr>
          <p:cNvSpPr>
            <a:spLocks noGrp="1"/>
          </p:cNvSpPr>
          <p:nvPr>
            <p:ph type="title"/>
          </p:nvPr>
        </p:nvSpPr>
        <p:spPr>
          <a:xfrm>
            <a:off x="457198" y="2301130"/>
            <a:ext cx="8220075" cy="994306"/>
          </a:xfrm>
        </p:spPr>
        <p:txBody>
          <a:bodyPr/>
          <a:lstStyle/>
          <a:p>
            <a:r>
              <a:rPr lang="en-US" sz="6600" dirty="0">
                <a:solidFill>
                  <a:srgbClr val="DE1E5A"/>
                </a:solidFill>
              </a:rPr>
              <a:t>Try again!</a:t>
            </a:r>
          </a:p>
        </p:txBody>
      </p:sp>
    </p:spTree>
    <p:extLst>
      <p:ext uri="{BB962C8B-B14F-4D97-AF65-F5344CB8AC3E}">
        <p14:creationId xmlns:p14="http://schemas.microsoft.com/office/powerpoint/2010/main" val="87684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rrect">
            <a:extLst>
              <a:ext uri="{FF2B5EF4-FFF2-40B4-BE49-F238E27FC236}">
                <a16:creationId xmlns:a16="http://schemas.microsoft.com/office/drawing/2014/main" id="{1F2979DA-1DFC-114C-9211-D68AFADF478A}"/>
              </a:ext>
            </a:extLst>
          </p:cNvPr>
          <p:cNvSpPr>
            <a:spLocks noGrp="1"/>
          </p:cNvSpPr>
          <p:nvPr>
            <p:ph type="title"/>
          </p:nvPr>
        </p:nvSpPr>
        <p:spPr/>
        <p:txBody>
          <a:bodyPr/>
          <a:lstStyle/>
          <a:p>
            <a:r>
              <a:rPr lang="en-US" dirty="0">
                <a:solidFill>
                  <a:srgbClr val="00B050"/>
                </a:solidFill>
              </a:rPr>
              <a:t>Correct!</a:t>
            </a:r>
          </a:p>
        </p:txBody>
      </p:sp>
      <p:pic>
        <p:nvPicPr>
          <p:cNvPr id="4" name="Tick" descr="Shape, arrow&#10;&#10;Description automatically generated">
            <a:extLst>
              <a:ext uri="{FF2B5EF4-FFF2-40B4-BE49-F238E27FC236}">
                <a16:creationId xmlns:a16="http://schemas.microsoft.com/office/drawing/2014/main" id="{1A904944-D90D-0F40-A468-CEADEA2B14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1255" y="1086948"/>
            <a:ext cx="4901491" cy="4684105"/>
          </a:xfrm>
          <a:prstGeom prst="rect">
            <a:avLst/>
          </a:prstGeom>
        </p:spPr>
      </p:pic>
      <p:pic>
        <p:nvPicPr>
          <p:cNvPr id="3" name="15 Slide 15 Capacity " descr="15 Slide 15 Capacity ">
            <a:hlinkClick r:id="" action="ppaction://media"/>
            <a:extLst>
              <a:ext uri="{FF2B5EF4-FFF2-40B4-BE49-F238E27FC236}">
                <a16:creationId xmlns:a16="http://schemas.microsoft.com/office/drawing/2014/main" id="{5DA6352C-C227-174E-921C-1F21DFB7475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1664" y="76559"/>
            <a:ext cx="812800" cy="812800"/>
          </a:xfrm>
          <a:prstGeom prst="rect">
            <a:avLst/>
          </a:prstGeom>
        </p:spPr>
      </p:pic>
    </p:spTree>
    <p:extLst>
      <p:ext uri="{BB962C8B-B14F-4D97-AF65-F5344CB8AC3E}">
        <p14:creationId xmlns:p14="http://schemas.microsoft.com/office/powerpoint/2010/main" val="332412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5433237" y="427525"/>
            <a:ext cx="32652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More or less?</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6" name="Picture 5" descr="A picture containing game, table, cup&#10;&#10;Description automatically generated">
            <a:hlinkClick r:id="rId5" action="ppaction://hlinksldjump"/>
            <a:extLst>
              <a:ext uri="{FF2B5EF4-FFF2-40B4-BE49-F238E27FC236}">
                <a16:creationId xmlns:a16="http://schemas.microsoft.com/office/drawing/2014/main" id="{F84EAFAF-D457-3A4F-BB2B-7DC9926D2E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92815" y="2729681"/>
            <a:ext cx="2707344" cy="2908460"/>
          </a:xfrm>
          <a:prstGeom prst="rect">
            <a:avLst/>
          </a:prstGeom>
        </p:spPr>
      </p:pic>
      <p:sp>
        <p:nvSpPr>
          <p:cNvPr id="10" name="Rectangle 9">
            <a:extLst>
              <a:ext uri="{FF2B5EF4-FFF2-40B4-BE49-F238E27FC236}">
                <a16:creationId xmlns:a16="http://schemas.microsoft.com/office/drawing/2014/main" id="{3FA8CD6A-DE9A-AC48-8B1F-B4588A5F3E6A}"/>
              </a:ext>
            </a:extLst>
          </p:cNvPr>
          <p:cNvSpPr/>
          <p:nvPr/>
        </p:nvSpPr>
        <p:spPr>
          <a:xfrm>
            <a:off x="662183" y="1849618"/>
            <a:ext cx="3993401" cy="369332"/>
          </a:xfrm>
          <a:prstGeom prst="rect">
            <a:avLst/>
          </a:prstGeom>
        </p:spPr>
        <p:txBody>
          <a:bodyPr wrap="none">
            <a:spAutoFit/>
          </a:bodyPr>
          <a:lstStyle/>
          <a:p>
            <a:pPr marL="285750" indent="-285750">
              <a:buFont typeface="Arial" panose="020B0604020202020204" pitchFamily="34" charset="0"/>
              <a:buChar char="•"/>
            </a:pPr>
            <a:r>
              <a:rPr lang="en-US" dirty="0"/>
              <a:t>Which bucket contains less liquid?</a:t>
            </a:r>
          </a:p>
        </p:txBody>
      </p:sp>
      <p:pic>
        <p:nvPicPr>
          <p:cNvPr id="11" name="17 Slide 17 Capacity" descr="17 Slide 17 Capacity">
            <a:hlinkClick r:id="" action="ppaction://media"/>
            <a:extLst>
              <a:ext uri="{FF2B5EF4-FFF2-40B4-BE49-F238E27FC236}">
                <a16:creationId xmlns:a16="http://schemas.microsoft.com/office/drawing/2014/main" id="{32D902C5-5432-8F4D-876C-F29139ADC72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2800" y="0"/>
            <a:ext cx="812800" cy="812800"/>
          </a:xfrm>
          <a:prstGeom prst="rect">
            <a:avLst/>
          </a:prstGeom>
        </p:spPr>
      </p:pic>
      <p:pic>
        <p:nvPicPr>
          <p:cNvPr id="13" name="Picture 12" descr="A picture containing game, basketball, table, sitting&#10;&#10;Description automatically generated">
            <a:hlinkClick r:id="rId8" action="ppaction://hlinksldjump"/>
            <a:extLst>
              <a:ext uri="{FF2B5EF4-FFF2-40B4-BE49-F238E27FC236}">
                <a16:creationId xmlns:a16="http://schemas.microsoft.com/office/drawing/2014/main" id="{C14E0C64-E588-CF4D-87AF-8DF9251F647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5211" y="2729681"/>
            <a:ext cx="2707344" cy="2908460"/>
          </a:xfrm>
          <a:prstGeom prst="rect">
            <a:avLst/>
          </a:prstGeom>
        </p:spPr>
      </p:pic>
    </p:spTree>
    <p:extLst>
      <p:ext uri="{BB962C8B-B14F-4D97-AF65-F5344CB8AC3E}">
        <p14:creationId xmlns:p14="http://schemas.microsoft.com/office/powerpoint/2010/main" val="27210711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1"/>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951" fill="hold"/>
                                        <p:tgtEl>
                                          <p:spTgt spid="11"/>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a:hlinkClick r:id="rId4" action="ppaction://hlinksldjump"/>
            <a:extLst>
              <a:ext uri="{FF2B5EF4-FFF2-40B4-BE49-F238E27FC236}">
                <a16:creationId xmlns:a16="http://schemas.microsoft.com/office/drawing/2014/main" id="{8FB510DE-D0F4-FF42-B63C-7B9213429B98}"/>
              </a:ext>
            </a:extLst>
          </p:cNvPr>
          <p:cNvSpPr/>
          <p:nvPr/>
        </p:nvSpPr>
        <p:spPr>
          <a:xfrm>
            <a:off x="6693407" y="5693664"/>
            <a:ext cx="2005039" cy="722016"/>
          </a:xfrm>
          <a:prstGeom prst="round2DiagRect">
            <a:avLst>
              <a:gd name="adj1" fmla="val 19619"/>
              <a:gd name="adj2" fmla="val 5304"/>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Back</a:t>
            </a:r>
          </a:p>
        </p:txBody>
      </p:sp>
      <p:pic>
        <p:nvPicPr>
          <p:cNvPr id="3" name="19 Slide 19 Capacity" descr="19 Slide 19 Capacity">
            <a:hlinkClick r:id="" action="ppaction://media"/>
            <a:extLst>
              <a:ext uri="{FF2B5EF4-FFF2-40B4-BE49-F238E27FC236}">
                <a16:creationId xmlns:a16="http://schemas.microsoft.com/office/drawing/2014/main" id="{5B4A4715-51E9-644C-A07E-13BB2F4645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6592" y="0"/>
            <a:ext cx="812800" cy="812800"/>
          </a:xfrm>
          <a:prstGeom prst="rect">
            <a:avLst/>
          </a:prstGeom>
        </p:spPr>
      </p:pic>
      <p:sp>
        <p:nvSpPr>
          <p:cNvPr id="8" name="Try again">
            <a:extLst>
              <a:ext uri="{FF2B5EF4-FFF2-40B4-BE49-F238E27FC236}">
                <a16:creationId xmlns:a16="http://schemas.microsoft.com/office/drawing/2014/main" id="{988D7D90-712B-C444-B24C-8467D59856B3}"/>
              </a:ext>
            </a:extLst>
          </p:cNvPr>
          <p:cNvSpPr>
            <a:spLocks noGrp="1"/>
          </p:cNvSpPr>
          <p:nvPr>
            <p:ph type="title"/>
          </p:nvPr>
        </p:nvSpPr>
        <p:spPr>
          <a:xfrm>
            <a:off x="457198" y="2301130"/>
            <a:ext cx="8220075" cy="994306"/>
          </a:xfrm>
        </p:spPr>
        <p:txBody>
          <a:bodyPr/>
          <a:lstStyle/>
          <a:p>
            <a:r>
              <a:rPr lang="en-US" sz="6600" dirty="0">
                <a:solidFill>
                  <a:srgbClr val="DE1E5A"/>
                </a:solidFill>
              </a:rPr>
              <a:t>Try again!</a:t>
            </a:r>
          </a:p>
        </p:txBody>
      </p:sp>
    </p:spTree>
    <p:extLst>
      <p:ext uri="{BB962C8B-B14F-4D97-AF65-F5344CB8AC3E}">
        <p14:creationId xmlns:p14="http://schemas.microsoft.com/office/powerpoint/2010/main" val="262885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rrect">
            <a:extLst>
              <a:ext uri="{FF2B5EF4-FFF2-40B4-BE49-F238E27FC236}">
                <a16:creationId xmlns:a16="http://schemas.microsoft.com/office/drawing/2014/main" id="{1F2979DA-1DFC-114C-9211-D68AFADF478A}"/>
              </a:ext>
            </a:extLst>
          </p:cNvPr>
          <p:cNvSpPr>
            <a:spLocks noGrp="1"/>
          </p:cNvSpPr>
          <p:nvPr>
            <p:ph type="title"/>
          </p:nvPr>
        </p:nvSpPr>
        <p:spPr/>
        <p:txBody>
          <a:bodyPr/>
          <a:lstStyle/>
          <a:p>
            <a:r>
              <a:rPr lang="en-US" dirty="0">
                <a:solidFill>
                  <a:srgbClr val="00B050"/>
                </a:solidFill>
              </a:rPr>
              <a:t>Correct!</a:t>
            </a:r>
          </a:p>
        </p:txBody>
      </p:sp>
      <p:pic>
        <p:nvPicPr>
          <p:cNvPr id="4" name="Tick" descr="Shape, arrow&#10;&#10;Description automatically generated">
            <a:extLst>
              <a:ext uri="{FF2B5EF4-FFF2-40B4-BE49-F238E27FC236}">
                <a16:creationId xmlns:a16="http://schemas.microsoft.com/office/drawing/2014/main" id="{1A904944-D90D-0F40-A468-CEADEA2B14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1255" y="1086948"/>
            <a:ext cx="4901491" cy="4684105"/>
          </a:xfrm>
          <a:prstGeom prst="rect">
            <a:avLst/>
          </a:prstGeom>
        </p:spPr>
      </p:pic>
      <p:pic>
        <p:nvPicPr>
          <p:cNvPr id="3" name="18 Slide 18 Capacity" descr="18 Slide 18 Capacity">
            <a:hlinkClick r:id="" action="ppaction://media"/>
            <a:extLst>
              <a:ext uri="{FF2B5EF4-FFF2-40B4-BE49-F238E27FC236}">
                <a16:creationId xmlns:a16="http://schemas.microsoft.com/office/drawing/2014/main" id="{426678F1-8B39-AD4F-A054-178E0CD5A61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0704" y="274148"/>
            <a:ext cx="812800" cy="812800"/>
          </a:xfrm>
          <a:prstGeom prst="rect">
            <a:avLst/>
          </a:prstGeom>
        </p:spPr>
      </p:pic>
    </p:spTree>
    <p:extLst>
      <p:ext uri="{BB962C8B-B14F-4D97-AF65-F5344CB8AC3E}">
        <p14:creationId xmlns:p14="http://schemas.microsoft.com/office/powerpoint/2010/main" val="2997611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5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604437" y="427525"/>
            <a:ext cx="50940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 and Volume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sp>
        <p:nvSpPr>
          <p:cNvPr id="2" name="TextBox 1">
            <a:extLst>
              <a:ext uri="{FF2B5EF4-FFF2-40B4-BE49-F238E27FC236}">
                <a16:creationId xmlns:a16="http://schemas.microsoft.com/office/drawing/2014/main" id="{8E84DF7B-9F4A-D94A-8064-709C02C2B452}"/>
              </a:ext>
            </a:extLst>
          </p:cNvPr>
          <p:cNvSpPr txBox="1"/>
          <p:nvPr/>
        </p:nvSpPr>
        <p:spPr>
          <a:xfrm>
            <a:off x="999460" y="1903228"/>
            <a:ext cx="7378996" cy="369332"/>
          </a:xfrm>
          <a:prstGeom prst="rect">
            <a:avLst/>
          </a:prstGeom>
          <a:noFill/>
        </p:spPr>
        <p:txBody>
          <a:bodyPr wrap="square" rtlCol="0">
            <a:spAutoFit/>
          </a:bodyPr>
          <a:lstStyle/>
          <a:p>
            <a:pPr marL="285750" indent="-285750">
              <a:buFont typeface="Arial" panose="020B0604020202020204" pitchFamily="34" charset="0"/>
              <a:buChar char="•"/>
            </a:pPr>
            <a:r>
              <a:rPr lang="en-US" dirty="0"/>
              <a:t>The beaker is….</a:t>
            </a:r>
          </a:p>
        </p:txBody>
      </p:sp>
      <p:sp>
        <p:nvSpPr>
          <p:cNvPr id="5" name="Rounded Rectangle 4">
            <a:extLst>
              <a:ext uri="{FF2B5EF4-FFF2-40B4-BE49-F238E27FC236}">
                <a16:creationId xmlns:a16="http://schemas.microsoft.com/office/drawing/2014/main" id="{76121B53-9A47-8949-B1C2-6F7604F2A674}"/>
              </a:ext>
            </a:extLst>
          </p:cNvPr>
          <p:cNvSpPr/>
          <p:nvPr/>
        </p:nvSpPr>
        <p:spPr>
          <a:xfrm>
            <a:off x="598470"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Empty</a:t>
            </a:r>
          </a:p>
        </p:txBody>
      </p:sp>
      <p:sp>
        <p:nvSpPr>
          <p:cNvPr id="11" name="Rounded Rectangle 10">
            <a:extLst>
              <a:ext uri="{FF2B5EF4-FFF2-40B4-BE49-F238E27FC236}">
                <a16:creationId xmlns:a16="http://schemas.microsoft.com/office/drawing/2014/main" id="{8209B6E8-7BEA-374B-B714-17F8FAABD1C2}"/>
              </a:ext>
            </a:extLst>
          </p:cNvPr>
          <p:cNvSpPr/>
          <p:nvPr/>
        </p:nvSpPr>
        <p:spPr>
          <a:xfrm>
            <a:off x="2568022" y="5199321"/>
            <a:ext cx="1796902"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Nearly empty</a:t>
            </a:r>
          </a:p>
        </p:txBody>
      </p:sp>
      <p:sp>
        <p:nvSpPr>
          <p:cNvPr id="12" name="Rounded Rectangle 11">
            <a:extLst>
              <a:ext uri="{FF2B5EF4-FFF2-40B4-BE49-F238E27FC236}">
                <a16:creationId xmlns:a16="http://schemas.microsoft.com/office/drawing/2014/main" id="{B33E03B6-9F0C-AA4F-B31A-C59977877DB6}"/>
              </a:ext>
            </a:extLst>
          </p:cNvPr>
          <p:cNvSpPr/>
          <p:nvPr/>
        </p:nvSpPr>
        <p:spPr>
          <a:xfrm>
            <a:off x="4710741"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Half-full</a:t>
            </a:r>
          </a:p>
        </p:txBody>
      </p:sp>
      <p:sp>
        <p:nvSpPr>
          <p:cNvPr id="13" name="Rounded Rectangle 12">
            <a:extLst>
              <a:ext uri="{FF2B5EF4-FFF2-40B4-BE49-F238E27FC236}">
                <a16:creationId xmlns:a16="http://schemas.microsoft.com/office/drawing/2014/main" id="{93DA77A3-708B-2B45-B1FA-51DF836D38D6}"/>
              </a:ext>
            </a:extLst>
          </p:cNvPr>
          <p:cNvSpPr/>
          <p:nvPr/>
        </p:nvSpPr>
        <p:spPr>
          <a:xfrm>
            <a:off x="6680293"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Full</a:t>
            </a:r>
          </a:p>
        </p:txBody>
      </p:sp>
      <p:pic>
        <p:nvPicPr>
          <p:cNvPr id="14" name="Picture 13" descr="A picture containing text&#10;&#10;Description automatically generated">
            <a:extLst>
              <a:ext uri="{FF2B5EF4-FFF2-40B4-BE49-F238E27FC236}">
                <a16:creationId xmlns:a16="http://schemas.microsoft.com/office/drawing/2014/main" id="{29DC8154-F2E8-CD42-891C-1AC7EF416B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7411" y="2106972"/>
            <a:ext cx="3180223" cy="2644055"/>
          </a:xfrm>
          <a:prstGeom prst="rect">
            <a:avLst/>
          </a:prstGeom>
        </p:spPr>
      </p:pic>
      <p:pic>
        <p:nvPicPr>
          <p:cNvPr id="15" name="20 Slide 20 Capacity " descr="20 Slide 20 Capacity ">
            <a:hlinkClick r:id="" action="ppaction://media"/>
            <a:extLst>
              <a:ext uri="{FF2B5EF4-FFF2-40B4-BE49-F238E27FC236}">
                <a16:creationId xmlns:a16="http://schemas.microsoft.com/office/drawing/2014/main" id="{11083522-157C-DC43-B1BE-93F22328DF2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28791" y="101461"/>
            <a:ext cx="812800" cy="812800"/>
          </a:xfrm>
          <a:prstGeom prst="rect">
            <a:avLst/>
          </a:prstGeom>
        </p:spPr>
      </p:pic>
      <p:sp>
        <p:nvSpPr>
          <p:cNvPr id="16" name="reveal">
            <a:extLst>
              <a:ext uri="{FF2B5EF4-FFF2-40B4-BE49-F238E27FC236}">
                <a16:creationId xmlns:a16="http://schemas.microsoft.com/office/drawing/2014/main" id="{218020EB-1D31-154C-B0C5-320A18E36E3D}"/>
              </a:ext>
            </a:extLst>
          </p:cNvPr>
          <p:cNvSpPr/>
          <p:nvPr/>
        </p:nvSpPr>
        <p:spPr>
          <a:xfrm>
            <a:off x="6785027" y="2721866"/>
            <a:ext cx="1414266" cy="1414266"/>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Reveal</a:t>
            </a:r>
          </a:p>
        </p:txBody>
      </p:sp>
    </p:spTree>
    <p:extLst>
      <p:ext uri="{BB962C8B-B14F-4D97-AF65-F5344CB8AC3E}">
        <p14:creationId xmlns:p14="http://schemas.microsoft.com/office/powerpoint/2010/main" val="63940340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5"/>
                </p:tgtEl>
              </p:cMediaNode>
            </p:audio>
            <p:seq concurrent="1" nextAc="seek">
              <p:cTn id="3" restart="whenNotActive" fill="hold" evtFilter="cancelBubble" nodeType="interactiveSeq">
                <p:stCondLst>
                  <p:cond evt="onClick" delay="0">
                    <p:tgtEl>
                      <p:spTgt spid="16"/>
                    </p:tgtEl>
                  </p:cond>
                </p:stCondLst>
                <p:endSync evt="end" delay="0">
                  <p:rtn val="all"/>
                </p:endSync>
                <p:childTnLst>
                  <p:par>
                    <p:cTn id="4" fill="hold">
                      <p:stCondLst>
                        <p:cond delay="0"/>
                      </p:stCondLst>
                      <p:childTnLst>
                        <p:par>
                          <p:cTn id="5" fill="hold">
                            <p:stCondLst>
                              <p:cond delay="0"/>
                            </p:stCondLst>
                            <p:childTnLst>
                              <p:par>
                                <p:cTn id="6" presetID="10" presetClass="exit" presetSubtype="0" fill="hold" grpId="0" nodeType="clickEffect">
                                  <p:stCondLst>
                                    <p:cond delay="0"/>
                                  </p:stCondLst>
                                  <p:childTnLst>
                                    <p:animEffect transition="out" filter="fade">
                                      <p:cBhvr>
                                        <p:cTn id="7" dur="500"/>
                                        <p:tgtEl>
                                          <p:spTgt spid="11"/>
                                        </p:tgtEl>
                                      </p:cBhvr>
                                    </p:animEffect>
                                    <p:set>
                                      <p:cBhvr>
                                        <p:cTn id="8" dur="1" fill="hold">
                                          <p:stCondLst>
                                            <p:cond delay="499"/>
                                          </p:stCondLst>
                                        </p:cTn>
                                        <p:tgtEl>
                                          <p:spTgt spid="11"/>
                                        </p:tgtEl>
                                        <p:attrNameLst>
                                          <p:attrName>style.visibility</p:attrName>
                                        </p:attrNameLst>
                                      </p:cBhvr>
                                      <p:to>
                                        <p:strVal val="hidden"/>
                                      </p:to>
                                    </p:set>
                                  </p:childTnLst>
                                </p:cTn>
                              </p:par>
                              <p:par>
                                <p:cTn id="9" presetID="10" presetClass="exit" presetSubtype="0" fill="hold" grpId="0" nodeType="withEffect">
                                  <p:stCondLst>
                                    <p:cond delay="0"/>
                                  </p:stCondLst>
                                  <p:childTnLst>
                                    <p:animEffect transition="out" filter="fade">
                                      <p:cBhvr>
                                        <p:cTn id="10" dur="500"/>
                                        <p:tgtEl>
                                          <p:spTgt spid="12"/>
                                        </p:tgtEl>
                                      </p:cBhvr>
                                    </p:animEffect>
                                    <p:set>
                                      <p:cBhvr>
                                        <p:cTn id="11" dur="1" fill="hold">
                                          <p:stCondLst>
                                            <p:cond delay="499"/>
                                          </p:stCondLst>
                                        </p:cTn>
                                        <p:tgtEl>
                                          <p:spTgt spid="12"/>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13"/>
                                        </p:tgtEl>
                                      </p:cBhvr>
                                    </p:animEffect>
                                    <p:set>
                                      <p:cBhvr>
                                        <p:cTn id="14"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5" restart="whenNotActive" fill="hold" evtFilter="cancelBubble" nodeType="interactiveSeq">
                <p:stCondLst>
                  <p:cond evt="onClick" delay="0">
                    <p:tgtEl>
                      <p:spTgt spid="4"/>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8359" fill="hold"/>
                                        <p:tgtEl>
                                          <p:spTgt spid="15"/>
                                        </p:tgtEl>
                                      </p:cBhvr>
                                    </p:cmd>
                                  </p:childTnLst>
                                </p:cTn>
                              </p:par>
                            </p:childTnLst>
                          </p:cTn>
                        </p:par>
                      </p:childTnLst>
                    </p:cTn>
                  </p:par>
                </p:childTnLst>
              </p:cTn>
              <p:nextCondLst>
                <p:cond evt="onClick" delay="0">
                  <p:tgtEl>
                    <p:spTgt spid="4"/>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604437" y="427525"/>
            <a:ext cx="50940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 and Volume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sp>
        <p:nvSpPr>
          <p:cNvPr id="2" name="TextBox 1">
            <a:extLst>
              <a:ext uri="{FF2B5EF4-FFF2-40B4-BE49-F238E27FC236}">
                <a16:creationId xmlns:a16="http://schemas.microsoft.com/office/drawing/2014/main" id="{8E84DF7B-9F4A-D94A-8064-709C02C2B452}"/>
              </a:ext>
            </a:extLst>
          </p:cNvPr>
          <p:cNvSpPr txBox="1"/>
          <p:nvPr/>
        </p:nvSpPr>
        <p:spPr>
          <a:xfrm>
            <a:off x="999460" y="1903228"/>
            <a:ext cx="7378996" cy="369332"/>
          </a:xfrm>
          <a:prstGeom prst="rect">
            <a:avLst/>
          </a:prstGeom>
          <a:noFill/>
        </p:spPr>
        <p:txBody>
          <a:bodyPr wrap="square" rtlCol="0">
            <a:spAutoFit/>
          </a:bodyPr>
          <a:lstStyle/>
          <a:p>
            <a:pPr marL="285750" indent="-285750">
              <a:buFont typeface="Arial" panose="020B0604020202020204" pitchFamily="34" charset="0"/>
              <a:buChar char="•"/>
            </a:pPr>
            <a:r>
              <a:rPr lang="en-US" dirty="0"/>
              <a:t>The bottle is….</a:t>
            </a:r>
          </a:p>
        </p:txBody>
      </p:sp>
      <p:sp>
        <p:nvSpPr>
          <p:cNvPr id="5" name="Rounded Rectangle 4">
            <a:extLst>
              <a:ext uri="{FF2B5EF4-FFF2-40B4-BE49-F238E27FC236}">
                <a16:creationId xmlns:a16="http://schemas.microsoft.com/office/drawing/2014/main" id="{76121B53-9A47-8949-B1C2-6F7604F2A674}"/>
              </a:ext>
            </a:extLst>
          </p:cNvPr>
          <p:cNvSpPr/>
          <p:nvPr/>
        </p:nvSpPr>
        <p:spPr>
          <a:xfrm>
            <a:off x="1292633" y="3202876"/>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Empty</a:t>
            </a:r>
          </a:p>
        </p:txBody>
      </p:sp>
      <p:sp>
        <p:nvSpPr>
          <p:cNvPr id="11" name="Rounded Rectangle 10">
            <a:extLst>
              <a:ext uri="{FF2B5EF4-FFF2-40B4-BE49-F238E27FC236}">
                <a16:creationId xmlns:a16="http://schemas.microsoft.com/office/drawing/2014/main" id="{8209B6E8-7BEA-374B-B714-17F8FAABD1C2}"/>
              </a:ext>
            </a:extLst>
          </p:cNvPr>
          <p:cNvSpPr/>
          <p:nvPr/>
        </p:nvSpPr>
        <p:spPr>
          <a:xfrm flipH="1">
            <a:off x="1206049" y="4643137"/>
            <a:ext cx="1796902"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Nearly empty</a:t>
            </a:r>
          </a:p>
        </p:txBody>
      </p:sp>
      <p:sp>
        <p:nvSpPr>
          <p:cNvPr id="12" name="Rounded Rectangle 11">
            <a:extLst>
              <a:ext uri="{FF2B5EF4-FFF2-40B4-BE49-F238E27FC236}">
                <a16:creationId xmlns:a16="http://schemas.microsoft.com/office/drawing/2014/main" id="{B33E03B6-9F0C-AA4F-B31A-C59977877DB6}"/>
              </a:ext>
            </a:extLst>
          </p:cNvPr>
          <p:cNvSpPr/>
          <p:nvPr/>
        </p:nvSpPr>
        <p:spPr>
          <a:xfrm>
            <a:off x="5811181" y="3202876"/>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Half-full</a:t>
            </a:r>
          </a:p>
        </p:txBody>
      </p:sp>
      <p:sp>
        <p:nvSpPr>
          <p:cNvPr id="13" name="Rounded Rectangle 12">
            <a:extLst>
              <a:ext uri="{FF2B5EF4-FFF2-40B4-BE49-F238E27FC236}">
                <a16:creationId xmlns:a16="http://schemas.microsoft.com/office/drawing/2014/main" id="{93DA77A3-708B-2B45-B1FA-51DF836D38D6}"/>
              </a:ext>
            </a:extLst>
          </p:cNvPr>
          <p:cNvSpPr/>
          <p:nvPr/>
        </p:nvSpPr>
        <p:spPr>
          <a:xfrm flipH="1">
            <a:off x="5811181" y="4643137"/>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Full</a:t>
            </a:r>
          </a:p>
        </p:txBody>
      </p:sp>
      <p:pic>
        <p:nvPicPr>
          <p:cNvPr id="7" name="Picture 6" descr="A picture containing bird, light, sitting, hanging&#10;&#10;Description automatically generated">
            <a:extLst>
              <a:ext uri="{FF2B5EF4-FFF2-40B4-BE49-F238E27FC236}">
                <a16:creationId xmlns:a16="http://schemas.microsoft.com/office/drawing/2014/main" id="{9901D9D2-A293-6F46-A154-204748038E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647032" y="1597311"/>
            <a:ext cx="1433485" cy="4684105"/>
          </a:xfrm>
          <a:prstGeom prst="rect">
            <a:avLst/>
          </a:prstGeom>
        </p:spPr>
      </p:pic>
      <p:sp>
        <p:nvSpPr>
          <p:cNvPr id="15" name="reveal">
            <a:extLst>
              <a:ext uri="{FF2B5EF4-FFF2-40B4-BE49-F238E27FC236}">
                <a16:creationId xmlns:a16="http://schemas.microsoft.com/office/drawing/2014/main" id="{21DA8395-521B-6D4E-BBF3-3BAB7A476544}"/>
              </a:ext>
            </a:extLst>
          </p:cNvPr>
          <p:cNvSpPr/>
          <p:nvPr/>
        </p:nvSpPr>
        <p:spPr>
          <a:xfrm>
            <a:off x="7000766" y="1648345"/>
            <a:ext cx="1248429" cy="1248429"/>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Reveal</a:t>
            </a:r>
          </a:p>
        </p:txBody>
      </p:sp>
      <p:pic>
        <p:nvPicPr>
          <p:cNvPr id="8" name="21 Slide 21 Capacity" descr="21 Slide 21 Capacity">
            <a:hlinkClick r:id="" action="ppaction://media"/>
            <a:extLst>
              <a:ext uri="{FF2B5EF4-FFF2-40B4-BE49-F238E27FC236}">
                <a16:creationId xmlns:a16="http://schemas.microsoft.com/office/drawing/2014/main" id="{3D81AFD1-F2C0-6748-8BE6-6B4503B8349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1308" y="186000"/>
            <a:ext cx="812800" cy="812800"/>
          </a:xfrm>
          <a:prstGeom prst="rect">
            <a:avLst/>
          </a:prstGeom>
        </p:spPr>
      </p:pic>
    </p:spTree>
    <p:extLst>
      <p:ext uri="{BB962C8B-B14F-4D97-AF65-F5344CB8AC3E}">
        <p14:creationId xmlns:p14="http://schemas.microsoft.com/office/powerpoint/2010/main" val="1653746924"/>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8"/>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8150" fill="hold"/>
                                        <p:tgtEl>
                                          <p:spTgt spid="8"/>
                                        </p:tgtEl>
                                      </p:cBhvr>
                                    </p:cmd>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1"/>
                                        </p:tgtEl>
                                      </p:cBhvr>
                                    </p:animEffect>
                                    <p:set>
                                      <p:cBhvr>
                                        <p:cTn id="19"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5"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604437" y="427525"/>
            <a:ext cx="50940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 and Volume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sp>
        <p:nvSpPr>
          <p:cNvPr id="2" name="TextBox 1">
            <a:extLst>
              <a:ext uri="{FF2B5EF4-FFF2-40B4-BE49-F238E27FC236}">
                <a16:creationId xmlns:a16="http://schemas.microsoft.com/office/drawing/2014/main" id="{8E84DF7B-9F4A-D94A-8064-709C02C2B452}"/>
              </a:ext>
            </a:extLst>
          </p:cNvPr>
          <p:cNvSpPr txBox="1"/>
          <p:nvPr/>
        </p:nvSpPr>
        <p:spPr>
          <a:xfrm>
            <a:off x="999460" y="1903228"/>
            <a:ext cx="7378996" cy="369332"/>
          </a:xfrm>
          <a:prstGeom prst="rect">
            <a:avLst/>
          </a:prstGeom>
          <a:noFill/>
        </p:spPr>
        <p:txBody>
          <a:bodyPr wrap="square" rtlCol="0">
            <a:spAutoFit/>
          </a:bodyPr>
          <a:lstStyle/>
          <a:p>
            <a:pPr marL="285750" indent="-285750">
              <a:buFont typeface="Arial" panose="020B0604020202020204" pitchFamily="34" charset="0"/>
              <a:buChar char="•"/>
            </a:pPr>
            <a:r>
              <a:rPr lang="en-US" dirty="0"/>
              <a:t>The jug is….</a:t>
            </a:r>
          </a:p>
        </p:txBody>
      </p:sp>
      <p:sp>
        <p:nvSpPr>
          <p:cNvPr id="5" name="Rounded Rectangle 4">
            <a:extLst>
              <a:ext uri="{FF2B5EF4-FFF2-40B4-BE49-F238E27FC236}">
                <a16:creationId xmlns:a16="http://schemas.microsoft.com/office/drawing/2014/main" id="{76121B53-9A47-8949-B1C2-6F7604F2A674}"/>
              </a:ext>
            </a:extLst>
          </p:cNvPr>
          <p:cNvSpPr/>
          <p:nvPr/>
        </p:nvSpPr>
        <p:spPr>
          <a:xfrm>
            <a:off x="598470"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Empty</a:t>
            </a:r>
          </a:p>
        </p:txBody>
      </p:sp>
      <p:sp>
        <p:nvSpPr>
          <p:cNvPr id="11" name="Rounded Rectangle 10">
            <a:extLst>
              <a:ext uri="{FF2B5EF4-FFF2-40B4-BE49-F238E27FC236}">
                <a16:creationId xmlns:a16="http://schemas.microsoft.com/office/drawing/2014/main" id="{8209B6E8-7BEA-374B-B714-17F8FAABD1C2}"/>
              </a:ext>
            </a:extLst>
          </p:cNvPr>
          <p:cNvSpPr/>
          <p:nvPr/>
        </p:nvSpPr>
        <p:spPr>
          <a:xfrm>
            <a:off x="2568022" y="5199321"/>
            <a:ext cx="1796902"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Nearly empty</a:t>
            </a:r>
          </a:p>
        </p:txBody>
      </p:sp>
      <p:sp>
        <p:nvSpPr>
          <p:cNvPr id="12" name="Rounded Rectangle 11">
            <a:extLst>
              <a:ext uri="{FF2B5EF4-FFF2-40B4-BE49-F238E27FC236}">
                <a16:creationId xmlns:a16="http://schemas.microsoft.com/office/drawing/2014/main" id="{B33E03B6-9F0C-AA4F-B31A-C59977877DB6}"/>
              </a:ext>
            </a:extLst>
          </p:cNvPr>
          <p:cNvSpPr/>
          <p:nvPr/>
        </p:nvSpPr>
        <p:spPr>
          <a:xfrm>
            <a:off x="4710741"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Half-full</a:t>
            </a:r>
          </a:p>
        </p:txBody>
      </p:sp>
      <p:sp>
        <p:nvSpPr>
          <p:cNvPr id="13" name="Rounded Rectangle 12">
            <a:extLst>
              <a:ext uri="{FF2B5EF4-FFF2-40B4-BE49-F238E27FC236}">
                <a16:creationId xmlns:a16="http://schemas.microsoft.com/office/drawing/2014/main" id="{93DA77A3-708B-2B45-B1FA-51DF836D38D6}"/>
              </a:ext>
            </a:extLst>
          </p:cNvPr>
          <p:cNvSpPr/>
          <p:nvPr/>
        </p:nvSpPr>
        <p:spPr>
          <a:xfrm>
            <a:off x="6680293"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Full</a:t>
            </a:r>
          </a:p>
        </p:txBody>
      </p:sp>
      <p:pic>
        <p:nvPicPr>
          <p:cNvPr id="7" name="Picture 6" descr="A picture containing bottle&#10;&#10;Description automatically generated">
            <a:extLst>
              <a:ext uri="{FF2B5EF4-FFF2-40B4-BE49-F238E27FC236}">
                <a16:creationId xmlns:a16="http://schemas.microsoft.com/office/drawing/2014/main" id="{4BB11B44-FD28-5742-9B00-8AA7BC9AC4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79569" y="1829347"/>
            <a:ext cx="2384863" cy="3199306"/>
          </a:xfrm>
          <a:prstGeom prst="rect">
            <a:avLst/>
          </a:prstGeom>
        </p:spPr>
      </p:pic>
      <p:sp>
        <p:nvSpPr>
          <p:cNvPr id="15" name="reveal">
            <a:extLst>
              <a:ext uri="{FF2B5EF4-FFF2-40B4-BE49-F238E27FC236}">
                <a16:creationId xmlns:a16="http://schemas.microsoft.com/office/drawing/2014/main" id="{573019BD-BC25-DE4F-B26D-25CCB252EAE1}"/>
              </a:ext>
            </a:extLst>
          </p:cNvPr>
          <p:cNvSpPr/>
          <p:nvPr/>
        </p:nvSpPr>
        <p:spPr>
          <a:xfrm>
            <a:off x="6785027" y="2721866"/>
            <a:ext cx="1414266" cy="1414266"/>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Reveal</a:t>
            </a:r>
          </a:p>
        </p:txBody>
      </p:sp>
      <p:pic>
        <p:nvPicPr>
          <p:cNvPr id="8" name="22 Slide 22 Capacity" descr="22 Slide 22 Capacity">
            <a:hlinkClick r:id="" action="ppaction://media"/>
            <a:extLst>
              <a:ext uri="{FF2B5EF4-FFF2-40B4-BE49-F238E27FC236}">
                <a16:creationId xmlns:a16="http://schemas.microsoft.com/office/drawing/2014/main" id="{476F52CC-C474-E04F-8D40-B5F886757FD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122" y="1140001"/>
            <a:ext cx="812800" cy="812800"/>
          </a:xfrm>
          <a:prstGeom prst="rect">
            <a:avLst/>
          </a:prstGeom>
        </p:spPr>
      </p:pic>
    </p:spTree>
    <p:extLst>
      <p:ext uri="{BB962C8B-B14F-4D97-AF65-F5344CB8AC3E}">
        <p14:creationId xmlns:p14="http://schemas.microsoft.com/office/powerpoint/2010/main" val="1485264701"/>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8"/>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653" fill="hold"/>
                                        <p:tgtEl>
                                          <p:spTgt spid="8"/>
                                        </p:tgtEl>
                                      </p:cBhvr>
                                    </p:cmd>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5"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604437" y="427525"/>
            <a:ext cx="509401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 and Volume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sp>
        <p:nvSpPr>
          <p:cNvPr id="2" name="TextBox 1">
            <a:extLst>
              <a:ext uri="{FF2B5EF4-FFF2-40B4-BE49-F238E27FC236}">
                <a16:creationId xmlns:a16="http://schemas.microsoft.com/office/drawing/2014/main" id="{8E84DF7B-9F4A-D94A-8064-709C02C2B452}"/>
              </a:ext>
            </a:extLst>
          </p:cNvPr>
          <p:cNvSpPr txBox="1"/>
          <p:nvPr/>
        </p:nvSpPr>
        <p:spPr>
          <a:xfrm>
            <a:off x="999460" y="1903228"/>
            <a:ext cx="7378996" cy="369332"/>
          </a:xfrm>
          <a:prstGeom prst="rect">
            <a:avLst/>
          </a:prstGeom>
          <a:noFill/>
        </p:spPr>
        <p:txBody>
          <a:bodyPr wrap="square" rtlCol="0">
            <a:spAutoFit/>
          </a:bodyPr>
          <a:lstStyle/>
          <a:p>
            <a:pPr marL="285750" indent="-285750">
              <a:buFont typeface="Arial" panose="020B0604020202020204" pitchFamily="34" charset="0"/>
              <a:buChar char="•"/>
            </a:pPr>
            <a:r>
              <a:rPr lang="en-US" dirty="0"/>
              <a:t>The bucket is….</a:t>
            </a:r>
          </a:p>
        </p:txBody>
      </p:sp>
      <p:sp>
        <p:nvSpPr>
          <p:cNvPr id="5" name="Rounded Rectangle 4">
            <a:extLst>
              <a:ext uri="{FF2B5EF4-FFF2-40B4-BE49-F238E27FC236}">
                <a16:creationId xmlns:a16="http://schemas.microsoft.com/office/drawing/2014/main" id="{76121B53-9A47-8949-B1C2-6F7604F2A674}"/>
              </a:ext>
            </a:extLst>
          </p:cNvPr>
          <p:cNvSpPr/>
          <p:nvPr/>
        </p:nvSpPr>
        <p:spPr>
          <a:xfrm>
            <a:off x="598470"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Empty</a:t>
            </a:r>
          </a:p>
        </p:txBody>
      </p:sp>
      <p:sp>
        <p:nvSpPr>
          <p:cNvPr id="11" name="Rounded Rectangle 10">
            <a:extLst>
              <a:ext uri="{FF2B5EF4-FFF2-40B4-BE49-F238E27FC236}">
                <a16:creationId xmlns:a16="http://schemas.microsoft.com/office/drawing/2014/main" id="{8209B6E8-7BEA-374B-B714-17F8FAABD1C2}"/>
              </a:ext>
            </a:extLst>
          </p:cNvPr>
          <p:cNvSpPr/>
          <p:nvPr/>
        </p:nvSpPr>
        <p:spPr>
          <a:xfrm>
            <a:off x="2568022" y="5199321"/>
            <a:ext cx="1796902"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Nearly empty</a:t>
            </a:r>
          </a:p>
        </p:txBody>
      </p:sp>
      <p:sp>
        <p:nvSpPr>
          <p:cNvPr id="12" name="Rounded Rectangle 11">
            <a:extLst>
              <a:ext uri="{FF2B5EF4-FFF2-40B4-BE49-F238E27FC236}">
                <a16:creationId xmlns:a16="http://schemas.microsoft.com/office/drawing/2014/main" id="{B33E03B6-9F0C-AA4F-B31A-C59977877DB6}"/>
              </a:ext>
            </a:extLst>
          </p:cNvPr>
          <p:cNvSpPr/>
          <p:nvPr/>
        </p:nvSpPr>
        <p:spPr>
          <a:xfrm>
            <a:off x="4710741"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Half-full</a:t>
            </a:r>
          </a:p>
        </p:txBody>
      </p:sp>
      <p:sp>
        <p:nvSpPr>
          <p:cNvPr id="13" name="Rounded Rectangle 12">
            <a:extLst>
              <a:ext uri="{FF2B5EF4-FFF2-40B4-BE49-F238E27FC236}">
                <a16:creationId xmlns:a16="http://schemas.microsoft.com/office/drawing/2014/main" id="{93DA77A3-708B-2B45-B1FA-51DF836D38D6}"/>
              </a:ext>
            </a:extLst>
          </p:cNvPr>
          <p:cNvSpPr/>
          <p:nvPr/>
        </p:nvSpPr>
        <p:spPr>
          <a:xfrm>
            <a:off x="6680293" y="5199321"/>
            <a:ext cx="1623735" cy="978195"/>
          </a:xfrm>
          <a:prstGeom prst="roundRect">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Full</a:t>
            </a:r>
          </a:p>
        </p:txBody>
      </p:sp>
      <p:pic>
        <p:nvPicPr>
          <p:cNvPr id="8" name="Picture 7" descr="A picture containing table, game, cup&#10;&#10;Description automatically generated">
            <a:extLst>
              <a:ext uri="{FF2B5EF4-FFF2-40B4-BE49-F238E27FC236}">
                <a16:creationId xmlns:a16="http://schemas.microsoft.com/office/drawing/2014/main" id="{A86613F6-6B42-5548-9105-4C342A88F4F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18328" y="1974770"/>
            <a:ext cx="2707344" cy="2908461"/>
          </a:xfrm>
          <a:prstGeom prst="rect">
            <a:avLst/>
          </a:prstGeom>
        </p:spPr>
      </p:pic>
      <p:sp>
        <p:nvSpPr>
          <p:cNvPr id="14" name="reveal">
            <a:extLst>
              <a:ext uri="{FF2B5EF4-FFF2-40B4-BE49-F238E27FC236}">
                <a16:creationId xmlns:a16="http://schemas.microsoft.com/office/drawing/2014/main" id="{B2B1349E-4F3D-0746-B5DD-D3A685BBA41E}"/>
              </a:ext>
            </a:extLst>
          </p:cNvPr>
          <p:cNvSpPr/>
          <p:nvPr/>
        </p:nvSpPr>
        <p:spPr>
          <a:xfrm>
            <a:off x="6785027" y="2721866"/>
            <a:ext cx="1414266" cy="1414266"/>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Reveal</a:t>
            </a:r>
          </a:p>
        </p:txBody>
      </p:sp>
      <p:pic>
        <p:nvPicPr>
          <p:cNvPr id="9" name="23 Slide 23 Capacity" descr="23 Slide 23 Capacity">
            <a:hlinkClick r:id="" action="ppaction://media"/>
            <a:extLst>
              <a:ext uri="{FF2B5EF4-FFF2-40B4-BE49-F238E27FC236}">
                <a16:creationId xmlns:a16="http://schemas.microsoft.com/office/drawing/2014/main" id="{B863531C-5781-E144-BB76-ED0DB99BEC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122" y="609031"/>
            <a:ext cx="812800" cy="812800"/>
          </a:xfrm>
          <a:prstGeom prst="rect">
            <a:avLst/>
          </a:prstGeom>
        </p:spPr>
      </p:pic>
    </p:spTree>
    <p:extLst>
      <p:ext uri="{BB962C8B-B14F-4D97-AF65-F5344CB8AC3E}">
        <p14:creationId xmlns:p14="http://schemas.microsoft.com/office/powerpoint/2010/main" val="8312056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1"/>
                                        </p:tgtEl>
                                      </p:cBhvr>
                                    </p:animEffect>
                                    <p:set>
                                      <p:cBhvr>
                                        <p:cTn id="10" dur="1" fill="hold">
                                          <p:stCondLst>
                                            <p:cond delay="499"/>
                                          </p:stCondLst>
                                        </p:cTn>
                                        <p:tgtEl>
                                          <p:spTgt spid="11"/>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3"/>
                                        </p:tgtEl>
                                      </p:cBhvr>
                                    </p:animEffect>
                                    <p:set>
                                      <p:cBhvr>
                                        <p:cTn id="13"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4"/>
                  </p:tgtEl>
                </p:cond>
              </p:nextCondLst>
            </p:seq>
            <p:audio>
              <p:cMediaNode vol="80000">
                <p:cTn id="14" fill="hold" display="0">
                  <p:stCondLst>
                    <p:cond delay="indefinite"/>
                  </p:stCondLst>
                  <p:endCondLst>
                    <p:cond evt="onStopAudio" delay="0">
                      <p:tgtEl>
                        <p:sldTgt/>
                      </p:tgtEl>
                    </p:cond>
                  </p:endCondLst>
                </p:cTn>
                <p:tgtEl>
                  <p:spTgt spid="9"/>
                </p:tgtEl>
              </p:cMediaNode>
            </p:audio>
            <p:seq concurrent="1" nextAc="seek">
              <p:cTn id="15" restart="whenNotActive" fill="hold" evtFilter="cancelBubble" nodeType="interactiveSeq">
                <p:stCondLst>
                  <p:cond evt="onClick" delay="0">
                    <p:tgtEl>
                      <p:spTgt spid="4"/>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7653" fill="hold"/>
                                        <p:tgtEl>
                                          <p:spTgt spid="9"/>
                                        </p:tgtEl>
                                      </p:cBhvr>
                                    </p:cmd>
                                  </p:childTnLst>
                                </p:cTn>
                              </p:par>
                            </p:childTnLst>
                          </p:cTn>
                        </p:par>
                      </p:childTnLst>
                    </p:cTn>
                  </p:par>
                </p:childTnLst>
              </p:cTn>
              <p:nextCondLst>
                <p:cond evt="onClick" delay="0">
                  <p:tgtEl>
                    <p:spTgt spid="4"/>
                  </p:tgtEl>
                </p:cond>
              </p:nextCondLst>
            </p:seq>
          </p:childTnLst>
        </p:cTn>
      </p:par>
    </p:tnLst>
    <p:bldLst>
      <p:bldP spid="5" grpId="0" animBg="1"/>
      <p:bldP spid="11"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232298" y="427525"/>
            <a:ext cx="5466149" cy="1263052"/>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gn="ctr"/>
            <a:r>
              <a:rPr lang="en-US" sz="3600" b="1" dirty="0"/>
              <a:t>Which container </a:t>
            </a:r>
            <a:br>
              <a:rPr lang="en-US" sz="3600" b="1" dirty="0"/>
            </a:br>
            <a:r>
              <a:rPr lang="en-US" sz="3600" b="1" dirty="0"/>
              <a:t>holds more?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picture containing cup, indoor, sitting, table&#10;&#10;Description automatically generated">
            <a:extLst>
              <a:ext uri="{FF2B5EF4-FFF2-40B4-BE49-F238E27FC236}">
                <a16:creationId xmlns:a16="http://schemas.microsoft.com/office/drawing/2014/main" id="{234CB06B-6017-4A4A-A7FA-1B39DCF2435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06252" y="2729681"/>
            <a:ext cx="2852091" cy="2644055"/>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933D2BDD-248E-CC44-9763-07343D6D43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13606" y="3234465"/>
            <a:ext cx="1423857" cy="2019463"/>
          </a:xfrm>
          <a:prstGeom prst="rect">
            <a:avLst/>
          </a:prstGeom>
        </p:spPr>
      </p:pic>
      <p:pic>
        <p:nvPicPr>
          <p:cNvPr id="2" name="24 Slide 24 Capacity" descr="24 Slide 24 Capacity">
            <a:hlinkClick r:id="" action="ppaction://media"/>
            <a:extLst>
              <a:ext uri="{FF2B5EF4-FFF2-40B4-BE49-F238E27FC236}">
                <a16:creationId xmlns:a16="http://schemas.microsoft.com/office/drawing/2014/main" id="{A776C61D-A062-D14B-99DF-F81CACCD1BE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5087" y="1023989"/>
            <a:ext cx="812800" cy="812800"/>
          </a:xfrm>
          <a:prstGeom prst="rect">
            <a:avLst/>
          </a:prstGeom>
        </p:spPr>
      </p:pic>
    </p:spTree>
    <p:extLst>
      <p:ext uri="{BB962C8B-B14F-4D97-AF65-F5344CB8AC3E}">
        <p14:creationId xmlns:p14="http://schemas.microsoft.com/office/powerpoint/2010/main" val="115903820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366" fill="hold"/>
                                        <p:tgtEl>
                                          <p:spTgt spid="2"/>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232298" y="427525"/>
            <a:ext cx="5466149" cy="1263052"/>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gn="ctr"/>
            <a:r>
              <a:rPr lang="en-US" sz="3600" b="1" dirty="0"/>
              <a:t>Which container </a:t>
            </a:r>
            <a:br>
              <a:rPr lang="en-US" sz="3600" b="1" dirty="0"/>
            </a:br>
            <a:r>
              <a:rPr lang="en-US" sz="3600" b="1" dirty="0"/>
              <a:t>holds more?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picture containing indoor, coffee, sitting, table&#10;&#10;Description automatically generated">
            <a:extLst>
              <a:ext uri="{FF2B5EF4-FFF2-40B4-BE49-F238E27FC236}">
                <a16:creationId xmlns:a16="http://schemas.microsoft.com/office/drawing/2014/main" id="{2CAF780A-7F53-FF4B-AC1A-A1876CB6FF1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524" t="31998" r="27649" b="11986"/>
          <a:stretch/>
        </p:blipFill>
        <p:spPr>
          <a:xfrm>
            <a:off x="1302509" y="2592575"/>
            <a:ext cx="2838853" cy="3045566"/>
          </a:xfrm>
          <a:prstGeom prst="ellipse">
            <a:avLst/>
          </a:prstGeom>
        </p:spPr>
      </p:pic>
      <p:pic>
        <p:nvPicPr>
          <p:cNvPr id="8" name="Picture 7" descr="A picture containing shape&#10;&#10;Description automatically generated">
            <a:extLst>
              <a:ext uri="{FF2B5EF4-FFF2-40B4-BE49-F238E27FC236}">
                <a16:creationId xmlns:a16="http://schemas.microsoft.com/office/drawing/2014/main" id="{898A48B8-566B-4A4D-9782-59FCA376F01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85053" y="2592575"/>
            <a:ext cx="1722867" cy="3199306"/>
          </a:xfrm>
          <a:prstGeom prst="rect">
            <a:avLst/>
          </a:prstGeom>
        </p:spPr>
      </p:pic>
      <p:pic>
        <p:nvPicPr>
          <p:cNvPr id="10" name="25 Slide 25 Capacity" descr="25 Slide 25 Capacity">
            <a:hlinkClick r:id="" action="ppaction://media"/>
            <a:extLst>
              <a:ext uri="{FF2B5EF4-FFF2-40B4-BE49-F238E27FC236}">
                <a16:creationId xmlns:a16="http://schemas.microsoft.com/office/drawing/2014/main" id="{54C916D4-1391-2143-87C4-936DC0EDF94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5087" y="464906"/>
            <a:ext cx="812800" cy="812800"/>
          </a:xfrm>
          <a:prstGeom prst="rect">
            <a:avLst/>
          </a:prstGeom>
        </p:spPr>
      </p:pic>
    </p:spTree>
    <p:extLst>
      <p:ext uri="{BB962C8B-B14F-4D97-AF65-F5344CB8AC3E}">
        <p14:creationId xmlns:p14="http://schemas.microsoft.com/office/powerpoint/2010/main" val="116448048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0"/>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967" fill="hold"/>
                                        <p:tgtEl>
                                          <p:spTgt spid="10"/>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49839F1-68B4-9643-8CA9-4C183FC10E7C}"/>
              </a:ext>
            </a:extLst>
          </p:cNvPr>
          <p:cNvSpPr/>
          <p:nvPr/>
        </p:nvSpPr>
        <p:spPr>
          <a:xfrm>
            <a:off x="3232298" y="427525"/>
            <a:ext cx="5466149" cy="1263052"/>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gn="ctr"/>
            <a:r>
              <a:rPr lang="en-US" sz="3600" b="1" dirty="0"/>
              <a:t>Which container </a:t>
            </a:r>
            <a:br>
              <a:rPr lang="en-US" sz="3600" b="1" dirty="0"/>
            </a:br>
            <a:r>
              <a:rPr lang="en-US" sz="3600" b="1" dirty="0"/>
              <a:t>holds more?</a:t>
            </a:r>
          </a:p>
        </p:txBody>
      </p:sp>
      <p:pic>
        <p:nvPicPr>
          <p:cNvPr id="4" name="trigger" descr="A picture containing graphical user interface&#10;&#10;Description automatically generated">
            <a:extLst>
              <a:ext uri="{FF2B5EF4-FFF2-40B4-BE49-F238E27FC236}">
                <a16:creationId xmlns:a16="http://schemas.microsoft.com/office/drawing/2014/main" id="{454081B4-800E-EB4F-902C-44AA367F30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5" name="Picture 4" descr="A picture containing cup, indoor, sitting, table&#10;&#10;Description automatically generated">
            <a:extLst>
              <a:ext uri="{FF2B5EF4-FFF2-40B4-BE49-F238E27FC236}">
                <a16:creationId xmlns:a16="http://schemas.microsoft.com/office/drawing/2014/main" id="{234CB06B-6017-4A4A-A7FA-1B39DCF2435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5800" y="2729681"/>
            <a:ext cx="2852091" cy="2644055"/>
          </a:xfrm>
          <a:prstGeom prst="rect">
            <a:avLst/>
          </a:prstGeom>
        </p:spPr>
      </p:pic>
      <p:pic>
        <p:nvPicPr>
          <p:cNvPr id="8" name="Picture 7" descr="A picture containing cup, coffee, sitting, keyboard&#10;&#10;Description automatically generated">
            <a:extLst>
              <a:ext uri="{FF2B5EF4-FFF2-40B4-BE49-F238E27FC236}">
                <a16:creationId xmlns:a16="http://schemas.microsoft.com/office/drawing/2014/main" id="{2918D216-20FB-FD43-9D7D-B793ACB608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1026" y="3612552"/>
            <a:ext cx="2648691" cy="1635878"/>
          </a:xfrm>
          <a:prstGeom prst="rect">
            <a:avLst/>
          </a:prstGeom>
        </p:spPr>
      </p:pic>
      <p:pic>
        <p:nvPicPr>
          <p:cNvPr id="10" name="26 Slide 26 Capacity" descr="26 Slide 26 Capacity">
            <a:hlinkClick r:id="" action="ppaction://media"/>
            <a:extLst>
              <a:ext uri="{FF2B5EF4-FFF2-40B4-BE49-F238E27FC236}">
                <a16:creationId xmlns:a16="http://schemas.microsoft.com/office/drawing/2014/main" id="{36394F1A-9341-DB42-B787-987EC6115AA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5087" y="592400"/>
            <a:ext cx="812800" cy="812800"/>
          </a:xfrm>
          <a:prstGeom prst="rect">
            <a:avLst/>
          </a:prstGeom>
        </p:spPr>
      </p:pic>
    </p:spTree>
    <p:extLst>
      <p:ext uri="{BB962C8B-B14F-4D97-AF65-F5344CB8AC3E}">
        <p14:creationId xmlns:p14="http://schemas.microsoft.com/office/powerpoint/2010/main" val="3696932048"/>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0"/>
                </p:tgtEl>
              </p:cMediaNode>
            </p:audi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7862" fill="hold"/>
                                        <p:tgtEl>
                                          <p:spTgt spid="10"/>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6B5D7EBC-FB7C-9740-94E9-54A0E577B115}"/>
              </a:ext>
            </a:extLst>
          </p:cNvPr>
          <p:cNvSpPr/>
          <p:nvPr/>
        </p:nvSpPr>
        <p:spPr>
          <a:xfrm>
            <a:off x="6188149" y="3379109"/>
            <a:ext cx="2044630" cy="2044630"/>
          </a:xfrm>
          <a:prstGeom prst="ellipse">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a:extLst>
              <a:ext uri="{FF2B5EF4-FFF2-40B4-BE49-F238E27FC236}">
                <a16:creationId xmlns:a16="http://schemas.microsoft.com/office/drawing/2014/main" id="{FB802C2B-6057-E148-A43E-F43A1C08B6D4}"/>
              </a:ext>
            </a:extLst>
          </p:cNvPr>
          <p:cNvSpPr/>
          <p:nvPr/>
        </p:nvSpPr>
        <p:spPr>
          <a:xfrm>
            <a:off x="6145317" y="427525"/>
            <a:ext cx="2553130" cy="994306"/>
          </a:xfrm>
          <a:prstGeom prst="round2DiagRect">
            <a:avLst>
              <a:gd name="adj1" fmla="val 0"/>
              <a:gd name="adj2" fmla="val 17566"/>
            </a:avLst>
          </a:prstGeom>
          <a:solidFill>
            <a:srgbClr val="F18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Capacity</a:t>
            </a:r>
          </a:p>
        </p:txBody>
      </p:sp>
      <p:sp>
        <p:nvSpPr>
          <p:cNvPr id="10" name="TextBox 9">
            <a:extLst>
              <a:ext uri="{FF2B5EF4-FFF2-40B4-BE49-F238E27FC236}">
                <a16:creationId xmlns:a16="http://schemas.microsoft.com/office/drawing/2014/main" id="{47BA4966-5009-4E40-A962-537EA84F8E57}"/>
              </a:ext>
            </a:extLst>
          </p:cNvPr>
          <p:cNvSpPr txBox="1"/>
          <p:nvPr/>
        </p:nvSpPr>
        <p:spPr>
          <a:xfrm>
            <a:off x="1484615" y="1658774"/>
            <a:ext cx="6354567" cy="369332"/>
          </a:xfrm>
          <a:prstGeom prst="rect">
            <a:avLst/>
          </a:prstGeom>
          <a:noFill/>
        </p:spPr>
        <p:txBody>
          <a:bodyPr wrap="square" rtlCol="0">
            <a:spAutoFit/>
          </a:bodyPr>
          <a:lstStyle/>
          <a:p>
            <a:pPr marL="285750" indent="-285750">
              <a:buFont typeface="Arial" panose="020B0604020202020204" pitchFamily="34" charset="0"/>
              <a:buChar char="•"/>
            </a:pPr>
            <a:r>
              <a:rPr lang="en-US" dirty="0"/>
              <a:t>How can we find the capacity of the glass?</a:t>
            </a:r>
          </a:p>
        </p:txBody>
      </p:sp>
      <p:pic>
        <p:nvPicPr>
          <p:cNvPr id="22" name="trigger" descr="A picture containing graphical user interface&#10;&#10;Description automatically generated">
            <a:extLst>
              <a:ext uri="{FF2B5EF4-FFF2-40B4-BE49-F238E27FC236}">
                <a16:creationId xmlns:a16="http://schemas.microsoft.com/office/drawing/2014/main" id="{C1A64475-3D37-6449-AF4E-FBCD18D83A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22" y="-221349"/>
            <a:ext cx="3457090" cy="2440299"/>
          </a:xfrm>
          <a:prstGeom prst="rect">
            <a:avLst/>
          </a:prstGeom>
        </p:spPr>
      </p:pic>
      <p:pic>
        <p:nvPicPr>
          <p:cNvPr id="3" name="Picture 2" descr="A picture containing shape&#10;&#10;Description automatically generated">
            <a:extLst>
              <a:ext uri="{FF2B5EF4-FFF2-40B4-BE49-F238E27FC236}">
                <a16:creationId xmlns:a16="http://schemas.microsoft.com/office/drawing/2014/main" id="{4981C1C8-B11B-9C48-87F7-E57C64FE5A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9666" y="2403616"/>
            <a:ext cx="2084669" cy="3871161"/>
          </a:xfrm>
          <a:prstGeom prst="rect">
            <a:avLst/>
          </a:prstGeom>
        </p:spPr>
      </p:pic>
      <p:pic>
        <p:nvPicPr>
          <p:cNvPr id="17" name="Picture 16" descr="A picture containing indoor, coffee, sitting, table&#10;&#10;Description automatically generated">
            <a:extLst>
              <a:ext uri="{FF2B5EF4-FFF2-40B4-BE49-F238E27FC236}">
                <a16:creationId xmlns:a16="http://schemas.microsoft.com/office/drawing/2014/main" id="{DCE327FD-580D-7B43-9930-3B2E1935D1B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7524" t="31998" r="27649" b="11986"/>
          <a:stretch/>
        </p:blipFill>
        <p:spPr>
          <a:xfrm>
            <a:off x="911221" y="3195107"/>
            <a:ext cx="2132873" cy="2288178"/>
          </a:xfrm>
          <a:prstGeom prst="ellipse">
            <a:avLst/>
          </a:prstGeom>
        </p:spPr>
      </p:pic>
      <p:pic>
        <p:nvPicPr>
          <p:cNvPr id="19" name="Picture 18" descr="A picture containing tableware, spoon, game&#10;&#10;Description automatically generated">
            <a:extLst>
              <a:ext uri="{FF2B5EF4-FFF2-40B4-BE49-F238E27FC236}">
                <a16:creationId xmlns:a16="http://schemas.microsoft.com/office/drawing/2014/main" id="{890131B8-A73B-C14D-A83C-D680797DEB8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64247" y="3345937"/>
            <a:ext cx="1768532" cy="1986517"/>
          </a:xfrm>
          <a:prstGeom prst="rect">
            <a:avLst/>
          </a:prstGeom>
        </p:spPr>
      </p:pic>
      <p:pic>
        <p:nvPicPr>
          <p:cNvPr id="5" name="32 Slide 32 Capacity" descr="32 Slide 32 Capacity">
            <a:hlinkClick r:id="" action="ppaction://media"/>
            <a:extLst>
              <a:ext uri="{FF2B5EF4-FFF2-40B4-BE49-F238E27FC236}">
                <a16:creationId xmlns:a16="http://schemas.microsoft.com/office/drawing/2014/main" id="{6A3F5C76-2C49-D947-B204-B0327F69A7E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82624" y="1130767"/>
            <a:ext cx="812800" cy="812800"/>
          </a:xfrm>
          <a:prstGeom prst="rect">
            <a:avLst/>
          </a:prstGeom>
        </p:spPr>
      </p:pic>
    </p:spTree>
    <p:extLst>
      <p:ext uri="{BB962C8B-B14F-4D97-AF65-F5344CB8AC3E}">
        <p14:creationId xmlns:p14="http://schemas.microsoft.com/office/powerpoint/2010/main" val="3443767289"/>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5"/>
                </p:tgtEl>
              </p:cMediaNode>
            </p:audio>
            <p:seq concurrent="1" nextAc="seek">
              <p:cTn id="3" restart="whenNotActive" fill="hold" evtFilter="cancelBubble" nodeType="interactiveSeq">
                <p:stCondLst>
                  <p:cond evt="onClick" delay="0">
                    <p:tgtEl>
                      <p:spTgt spid="2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4419" fill="hold"/>
                                        <p:tgtEl>
                                          <p:spTgt spid="5"/>
                                        </p:tgtEl>
                                      </p:cBhvr>
                                    </p:cmd>
                                  </p:childTnLst>
                                </p:cTn>
                              </p:par>
                            </p:childTnLst>
                          </p:cTn>
                        </p:par>
                      </p:childTnLst>
                    </p:cTn>
                  </p:par>
                </p:childTnLst>
              </p:cTn>
              <p:nextCondLst>
                <p:cond evt="onClick" delay="0">
                  <p:tgtEl>
                    <p:spTgt spid="2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359CF-1D19-4374-B33A-8A64898C3710}"/>
              </a:ext>
            </a:extLst>
          </p:cNvPr>
          <p:cNvSpPr>
            <a:spLocks noGrp="1"/>
          </p:cNvSpPr>
          <p:nvPr>
            <p:ph type="title"/>
          </p:nvPr>
        </p:nvSpPr>
        <p:spPr/>
        <p:txBody>
          <a:bodyPr/>
          <a:lstStyle/>
          <a:p>
            <a:r>
              <a:rPr lang="en-GB" dirty="0"/>
              <a:t>Today’s Activity </a:t>
            </a:r>
          </a:p>
        </p:txBody>
      </p:sp>
      <p:pic>
        <p:nvPicPr>
          <p:cNvPr id="1026" name="Picture 2" descr="Capacity full and empty matching task by SEND | TpT">
            <a:extLst>
              <a:ext uri="{FF2B5EF4-FFF2-40B4-BE49-F238E27FC236}">
                <a16:creationId xmlns:a16="http://schemas.microsoft.com/office/drawing/2014/main" id="{9BC5275C-5F52-4ACE-B304-506561B76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1617" y="1258364"/>
            <a:ext cx="3333750" cy="23526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AC6EBB3-FAA0-4A5A-B2A7-31F33685B4DC}"/>
              </a:ext>
            </a:extLst>
          </p:cNvPr>
          <p:cNvSpPr txBox="1"/>
          <p:nvPr/>
        </p:nvSpPr>
        <p:spPr>
          <a:xfrm>
            <a:off x="634427" y="3874325"/>
            <a:ext cx="7865616" cy="1938992"/>
          </a:xfrm>
          <a:prstGeom prst="rect">
            <a:avLst/>
          </a:prstGeom>
          <a:noFill/>
        </p:spPr>
        <p:txBody>
          <a:bodyPr wrap="square" rtlCol="0">
            <a:spAutoFit/>
          </a:bodyPr>
          <a:lstStyle/>
          <a:p>
            <a:pPr algn="just"/>
            <a:r>
              <a:rPr lang="en-GB" sz="2400" dirty="0"/>
              <a:t>Find different containers and bottles. Estimate how many cups of water it will take to fill each container. Write your estimation down on the sheet. Using the cup, fill it up and pour into the container. Count how many cups it takes to fill. Was your estimation close?  </a:t>
            </a:r>
          </a:p>
        </p:txBody>
      </p:sp>
      <p:sp>
        <p:nvSpPr>
          <p:cNvPr id="4" name="TextBox 3">
            <a:extLst>
              <a:ext uri="{FF2B5EF4-FFF2-40B4-BE49-F238E27FC236}">
                <a16:creationId xmlns:a16="http://schemas.microsoft.com/office/drawing/2014/main" id="{31B68048-8346-4B9E-8A22-AB19C4866A2C}"/>
              </a:ext>
            </a:extLst>
          </p:cNvPr>
          <p:cNvSpPr txBox="1"/>
          <p:nvPr/>
        </p:nvSpPr>
        <p:spPr>
          <a:xfrm>
            <a:off x="4567235" y="1280539"/>
            <a:ext cx="3133817" cy="2308324"/>
          </a:xfrm>
          <a:prstGeom prst="rect">
            <a:avLst/>
          </a:prstGeom>
          <a:noFill/>
        </p:spPr>
        <p:txBody>
          <a:bodyPr wrap="square" rtlCol="0">
            <a:spAutoFit/>
          </a:bodyPr>
          <a:lstStyle/>
          <a:p>
            <a:r>
              <a:rPr lang="en-GB" sz="2400" b="1" dirty="0"/>
              <a:t>You will need:</a:t>
            </a:r>
          </a:p>
          <a:p>
            <a:endParaRPr lang="en-GB" sz="2400" b="1" dirty="0"/>
          </a:p>
          <a:p>
            <a:r>
              <a:rPr lang="en-GB" sz="2400" b="1" dirty="0"/>
              <a:t>Different containers</a:t>
            </a:r>
          </a:p>
          <a:p>
            <a:r>
              <a:rPr lang="en-GB" sz="2400" b="1" dirty="0"/>
              <a:t>Cup </a:t>
            </a:r>
          </a:p>
          <a:p>
            <a:r>
              <a:rPr lang="en-GB" sz="2400" b="1" dirty="0"/>
              <a:t>Water</a:t>
            </a:r>
          </a:p>
          <a:p>
            <a:r>
              <a:rPr lang="en-GB" sz="2400" b="1" dirty="0"/>
              <a:t>Capacity sheet </a:t>
            </a:r>
          </a:p>
        </p:txBody>
      </p:sp>
    </p:spTree>
    <p:extLst>
      <p:ext uri="{BB962C8B-B14F-4D97-AF65-F5344CB8AC3E}">
        <p14:creationId xmlns:p14="http://schemas.microsoft.com/office/powerpoint/2010/main" val="3957919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199</TotalTime>
  <Words>231</Words>
  <Application>Microsoft Office PowerPoint</Application>
  <PresentationFormat>On-screen Show (4:3)</PresentationFormat>
  <Paragraphs>68</Paragraphs>
  <Slides>29</Slides>
  <Notes>0</Notes>
  <HiddenSlides>8</HiddenSlides>
  <MMClips>26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Try again!</vt:lpstr>
      <vt:lpstr>Correct!</vt:lpstr>
      <vt:lpstr>PowerPoint Presentation</vt:lpstr>
      <vt:lpstr>PowerPoint Presentation</vt:lpstr>
      <vt:lpstr>Correct!</vt:lpstr>
      <vt:lpstr>PowerPoint Presentation</vt:lpstr>
      <vt:lpstr>Try again!</vt:lpstr>
      <vt:lpstr>Correct!</vt:lpstr>
      <vt:lpstr>PowerPoint Presentation</vt:lpstr>
      <vt:lpstr>Try again!</vt:lpstr>
      <vt:lpstr>Correct!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Today’s Activity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twiknl</dc:creator>
  <cp:lastModifiedBy>Isabelle Pitman</cp:lastModifiedBy>
  <cp:revision>14</cp:revision>
  <dcterms:created xsi:type="dcterms:W3CDTF">2020-09-28T11:00:46Z</dcterms:created>
  <dcterms:modified xsi:type="dcterms:W3CDTF">2021-07-02T10:18:31Z</dcterms:modified>
</cp:coreProperties>
</file>