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317" r:id="rId2"/>
    <p:sldId id="318" r:id="rId3"/>
    <p:sldId id="353" r:id="rId4"/>
    <p:sldId id="265" r:id="rId5"/>
    <p:sldId id="257" r:id="rId6"/>
    <p:sldId id="258" r:id="rId7"/>
    <p:sldId id="266" r:id="rId8"/>
    <p:sldId id="264" r:id="rId9"/>
    <p:sldId id="259" r:id="rId10"/>
    <p:sldId id="260" r:id="rId11"/>
    <p:sldId id="261" r:id="rId12"/>
    <p:sldId id="262" r:id="rId13"/>
    <p:sldId id="263" r:id="rId14"/>
    <p:sldId id="267" r:id="rId15"/>
    <p:sldId id="352" r:id="rId16"/>
    <p:sldId id="354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Comic Sans MS" panose="030F0902030302020204" pitchFamily="66" charset="0"/>
      <p:regular r:id="rId24"/>
    </p:embeddedFont>
    <p:embeddedFont>
      <p:font typeface="Twinkl" pitchFamily="2" charset="77"/>
      <p:regular r:id="rId25"/>
      <p:bold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B001"/>
    <a:srgbClr val="00A8E5"/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62" autoAdjust="0"/>
    <p:restoredTop sz="94660"/>
  </p:normalViewPr>
  <p:slideViewPr>
    <p:cSldViewPr snapToGrid="0" showGuides="1">
      <p:cViewPr varScale="1">
        <p:scale>
          <a:sx n="120" d="100"/>
          <a:sy n="120" d="100"/>
        </p:scale>
        <p:origin x="184" y="33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2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Statement 1 Lorem ipsum </a:t>
            </a:r>
            <a:r>
              <a:rPr lang="en-GB" dirty="0" err="1">
                <a:latin typeface="Twinkl" pitchFamily="2" charset="0"/>
              </a:rPr>
              <a:t>dolor</a:t>
            </a:r>
            <a:r>
              <a:rPr lang="en-GB" dirty="0">
                <a:latin typeface="Twinkl" pitchFamily="2" charset="0"/>
              </a:rPr>
              <a:t> sit </a:t>
            </a:r>
            <a:r>
              <a:rPr lang="en-GB" dirty="0" err="1">
                <a:latin typeface="Twinkl" pitchFamily="2" charset="0"/>
              </a:rPr>
              <a:t>amet</a:t>
            </a:r>
            <a:r>
              <a:rPr lang="en-GB" dirty="0">
                <a:latin typeface="Twinkl" pitchFamily="2" charset="0"/>
              </a:rPr>
              <a:t>, </a:t>
            </a:r>
            <a:r>
              <a:rPr lang="en-GB" dirty="0" err="1">
                <a:latin typeface="Twinkl" pitchFamily="2" charset="0"/>
              </a:rPr>
              <a:t>consectetur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adipiscing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elit</a:t>
            </a:r>
            <a:r>
              <a:rPr lang="en-GB" dirty="0">
                <a:latin typeface="Twinkl" pitchFamily="2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2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4109224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4">
            <a:extLst>
              <a:ext uri="{FF2B5EF4-FFF2-40B4-BE49-F238E27FC236}">
                <a16:creationId xmlns:a16="http://schemas.microsoft.com/office/drawing/2014/main" id="{8889FBBF-070C-594C-AA38-E198ADA07AA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25">
            <a:extLst>
              <a:ext uri="{FF2B5EF4-FFF2-40B4-BE49-F238E27FC236}">
                <a16:creationId xmlns:a16="http://schemas.microsoft.com/office/drawing/2014/main" id="{5C2C42F8-9716-8B46-8AB7-392581244E2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26">
            <a:extLst>
              <a:ext uri="{FF2B5EF4-FFF2-40B4-BE49-F238E27FC236}">
                <a16:creationId xmlns:a16="http://schemas.microsoft.com/office/drawing/2014/main" id="{44B9BBFC-8F1E-9040-A6F6-3FBA57425B1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BC3C39-5E46-874A-85EE-D578C1B78BB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71775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24">
            <a:extLst>
              <a:ext uri="{FF2B5EF4-FFF2-40B4-BE49-F238E27FC236}">
                <a16:creationId xmlns:a16="http://schemas.microsoft.com/office/drawing/2014/main" id="{59D871D3-3FE4-D849-82B2-F6FFF765D71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25">
            <a:extLst>
              <a:ext uri="{FF2B5EF4-FFF2-40B4-BE49-F238E27FC236}">
                <a16:creationId xmlns:a16="http://schemas.microsoft.com/office/drawing/2014/main" id="{3EF65ED7-AAC0-BF48-8195-C15B821E9D0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26">
            <a:extLst>
              <a:ext uri="{FF2B5EF4-FFF2-40B4-BE49-F238E27FC236}">
                <a16:creationId xmlns:a16="http://schemas.microsoft.com/office/drawing/2014/main" id="{2C53548F-0D01-A24F-BBC4-F47E287C78E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D69DD4-CA7B-514B-A6DF-C85EC4A5F4D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2319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  <p:sldLayoutId id="2147483668" r:id="rId6"/>
    <p:sldLayoutId id="2147483671" r:id="rId7"/>
    <p:sldLayoutId id="2147483672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4.m4a"/><Relationship Id="rId7" Type="http://schemas.openxmlformats.org/officeDocument/2006/relationships/image" Target="../media/image9.png"/><Relationship Id="rId2" Type="http://schemas.microsoft.com/office/2007/relationships/media" Target="../media/media4.m4a"/><Relationship Id="rId1" Type="http://schemas.openxmlformats.org/officeDocument/2006/relationships/tags" Target="../tags/tag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3.xml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4.xml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7.m4a"/><Relationship Id="rId7" Type="http://schemas.openxmlformats.org/officeDocument/2006/relationships/image" Target="../media/image12.png"/><Relationship Id="rId2" Type="http://schemas.microsoft.com/office/2007/relationships/media" Target="../media/media7.m4a"/><Relationship Id="rId1" Type="http://schemas.openxmlformats.org/officeDocument/2006/relationships/tags" Target="../tags/tag5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6.xml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7.xml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8.xml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9.xml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10.xml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2" Type="http://schemas.microsoft.com/office/2007/relationships/media" Target="../media/media13.m4a"/><Relationship Id="rId1" Type="http://schemas.openxmlformats.org/officeDocument/2006/relationships/tags" Target="../tags/tag11.xml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15.jpe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6.png"/><Relationship Id="rId4" Type="http://schemas.openxmlformats.org/officeDocument/2006/relationships/image" Target="../media/image16.tif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6.png"/><Relationship Id="rId4" Type="http://schemas.openxmlformats.org/officeDocument/2006/relationships/image" Target="../media/image17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25125" y="1544336"/>
            <a:ext cx="2818875" cy="480090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CAF14F4-9CA1-2943-8181-014554E0C185}"/>
              </a:ext>
            </a:extLst>
          </p:cNvPr>
          <p:cNvSpPr txBox="1"/>
          <p:nvPr/>
        </p:nvSpPr>
        <p:spPr>
          <a:xfrm>
            <a:off x="1509823" y="350875"/>
            <a:ext cx="660547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/>
              <a:t>Tuesday</a:t>
            </a:r>
          </a:p>
          <a:p>
            <a:pPr algn="ctr"/>
            <a:r>
              <a:rPr lang="en-US" sz="3200" baseline="30000" dirty="0"/>
              <a:t> </a:t>
            </a:r>
            <a:r>
              <a:rPr lang="en-US" sz="3200" dirty="0"/>
              <a:t>9th January 2021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6D0D049-EE0D-2949-AB9B-66CE3594CBCB}"/>
              </a:ext>
            </a:extLst>
          </p:cNvPr>
          <p:cNvSpPr txBox="1"/>
          <p:nvPr/>
        </p:nvSpPr>
        <p:spPr>
          <a:xfrm>
            <a:off x="2703650" y="2158410"/>
            <a:ext cx="421782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800" dirty="0">
                <a:solidFill>
                  <a:schemeClr val="bg1"/>
                </a:solidFill>
              </a:rPr>
              <a:t>St Lucia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44320B5-3F18-9043-B26D-0AEEFECC46F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93001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46"/>
    </mc:Choice>
    <mc:Fallback>
      <p:transition spd="slow" advTm="63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/>
          <p:cNvSpPr/>
          <p:nvPr/>
        </p:nvSpPr>
        <p:spPr bwMode="auto">
          <a:xfrm>
            <a:off x="384175" y="215900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384175" y="542624"/>
            <a:ext cx="7886700" cy="1409700"/>
          </a:xfrm>
        </p:spPr>
        <p:txBody>
          <a:bodyPr rtlCol="0">
            <a:normAutofit fontScale="92500" lnSpcReduction="10000"/>
          </a:bodyPr>
          <a:lstStyle/>
          <a:p>
            <a:pPr marL="0" indent="0" algn="ctr">
              <a:buNone/>
              <a:defRPr/>
            </a:pPr>
            <a:r>
              <a:rPr lang="en-GB" sz="3200" dirty="0">
                <a:cs typeface="+mn-cs"/>
              </a:rPr>
              <a:t>L.O: To</a:t>
            </a:r>
            <a:r>
              <a:rPr lang="en-GB" sz="3200" dirty="0"/>
              <a:t> complete a comprehension on </a:t>
            </a:r>
          </a:p>
          <a:p>
            <a:pPr marL="0" indent="0" algn="ctr">
              <a:buNone/>
              <a:defRPr/>
            </a:pPr>
            <a:r>
              <a:rPr lang="en-GB" sz="3200" dirty="0"/>
              <a:t>St Lucia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25125" y="1544336"/>
            <a:ext cx="2818875" cy="480090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9166440-4620-3548-97D3-2B38C3C0AD9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740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41"/>
    </mc:Choice>
    <mc:Fallback>
      <p:transition spd="slow" advTm="100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/>
          <p:cNvSpPr/>
          <p:nvPr/>
        </p:nvSpPr>
        <p:spPr bwMode="auto">
          <a:xfrm>
            <a:off x="384175" y="215900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384175" y="542624"/>
            <a:ext cx="7886700" cy="1409700"/>
          </a:xfrm>
        </p:spPr>
        <p:txBody>
          <a:bodyPr rtlCol="0">
            <a:normAutofit/>
          </a:bodyPr>
          <a:lstStyle/>
          <a:p>
            <a:pPr marL="0" indent="0" algn="ctr">
              <a:buNone/>
              <a:defRPr/>
            </a:pPr>
            <a:r>
              <a:rPr lang="en-GB" sz="3200" dirty="0">
                <a:cs typeface="+mn-cs"/>
              </a:rPr>
              <a:t>First we are going to do a little quiz.</a:t>
            </a:r>
            <a:endParaRPr lang="en-GB" sz="3200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25125" y="1544336"/>
            <a:ext cx="2818875" cy="480090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A245942-7BAD-294B-8835-361C1C4BF6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475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16"/>
    </mc:Choice>
    <mc:Fallback>
      <p:transition spd="slow" advTm="37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B9EE0AF2-3728-CD40-9DFB-D89FA405B6B3}"/>
              </a:ext>
            </a:extLst>
          </p:cNvPr>
          <p:cNvSpPr/>
          <p:nvPr/>
        </p:nvSpPr>
        <p:spPr>
          <a:xfrm>
            <a:off x="358815" y="393539"/>
            <a:ext cx="8495818" cy="619245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B8459921-2CFE-4147-86E0-500D750133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GB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902030302020204" pitchFamily="66" charset="0"/>
              </a:rPr>
              <a:t>Which map shows St Lucia?</a:t>
            </a:r>
          </a:p>
        </p:txBody>
      </p:sp>
      <p:sp>
        <p:nvSpPr>
          <p:cNvPr id="4099" name="Rectangle 5">
            <a:extLst>
              <a:ext uri="{FF2B5EF4-FFF2-40B4-BE49-F238E27FC236}">
                <a16:creationId xmlns:a16="http://schemas.microsoft.com/office/drawing/2014/main" id="{8768C197-C45B-1847-B9FF-A326CB194D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341438"/>
            <a:ext cx="40386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tx2"/>
              </a:buClr>
            </a:pPr>
            <a:endParaRPr lang="en-GB" altLang="en-US" sz="2800"/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2800"/>
              <a:t>A. </a:t>
            </a:r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endParaRPr lang="en-GB" altLang="en-US" sz="2800"/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endParaRPr lang="en-GB" altLang="en-US" sz="2800"/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2800"/>
              <a:t>B. </a:t>
            </a:r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endParaRPr lang="en-GB" altLang="en-US" sz="2800"/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endParaRPr lang="en-GB" altLang="en-US" sz="2800"/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2800"/>
              <a:t>C. 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6A150CA9-F579-1C4F-A85F-F97E78E0A7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05400" y="1600200"/>
            <a:ext cx="40386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tx2"/>
              </a:buClr>
            </a:pPr>
            <a:endParaRPr lang="en-GB" altLang="en-US" sz="7200" dirty="0"/>
          </a:p>
          <a:p>
            <a:pPr algn="ctr"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9600" dirty="0"/>
              <a:t>A</a:t>
            </a:r>
          </a:p>
        </p:txBody>
      </p:sp>
      <p:pic>
        <p:nvPicPr>
          <p:cNvPr id="4101" name="Picture 10" descr="st lucia">
            <a:extLst>
              <a:ext uri="{FF2B5EF4-FFF2-40B4-BE49-F238E27FC236}">
                <a16:creationId xmlns:a16="http://schemas.microsoft.com/office/drawing/2014/main" id="{BF19D7CD-7BE0-DA47-A708-2D3C0CF240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7450" y="1484313"/>
            <a:ext cx="942975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11" descr="africa">
            <a:extLst>
              <a:ext uri="{FF2B5EF4-FFF2-40B4-BE49-F238E27FC236}">
                <a16:creationId xmlns:a16="http://schemas.microsoft.com/office/drawing/2014/main" id="{4A1372E2-DF07-3844-AF2E-C33183C355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550" y="3068638"/>
            <a:ext cx="1495425" cy="138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13" descr="australia">
            <a:extLst>
              <a:ext uri="{FF2B5EF4-FFF2-40B4-BE49-F238E27FC236}">
                <a16:creationId xmlns:a16="http://schemas.microsoft.com/office/drawing/2014/main" id="{730341D5-0770-6E49-9BE8-5255697F54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550" y="4508500"/>
            <a:ext cx="1541463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51F524D-E226-C04F-95E3-59AD0C24CBB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0796435"/>
      </p:ext>
    </p:extLst>
  </p:cSld>
  <p:clrMapOvr>
    <a:masterClrMapping/>
  </p:clrMapOvr>
  <p:transition advTm="15015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 tmFilter="0, 0; .2, .5; .8, .5; 1, 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0" autoRev="1" fill="hold"/>
                                        <p:tgtEl>
                                          <p:spTgt spid="410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07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99C33DF2-3D92-0545-A091-DECA301B4409}"/>
              </a:ext>
            </a:extLst>
          </p:cNvPr>
          <p:cNvSpPr/>
          <p:nvPr/>
        </p:nvSpPr>
        <p:spPr>
          <a:xfrm>
            <a:off x="358815" y="393539"/>
            <a:ext cx="8495818" cy="619245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484" name="Rectangle 4">
            <a:extLst>
              <a:ext uri="{FF2B5EF4-FFF2-40B4-BE49-F238E27FC236}">
                <a16:creationId xmlns:a16="http://schemas.microsoft.com/office/drawing/2014/main" id="{7D95A8FD-ECF2-9842-BD4D-F72DF7C6180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89745" y="695325"/>
            <a:ext cx="8364888" cy="115093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sz="400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902030302020204" pitchFamily="66" charset="0"/>
              </a:rPr>
              <a:t>What is the capital city of St Lucia?</a:t>
            </a:r>
          </a:p>
        </p:txBody>
      </p:sp>
      <p:sp>
        <p:nvSpPr>
          <p:cNvPr id="5123" name="Rectangle 5">
            <a:extLst>
              <a:ext uri="{FF2B5EF4-FFF2-40B4-BE49-F238E27FC236}">
                <a16:creationId xmlns:a16="http://schemas.microsoft.com/office/drawing/2014/main" id="{A33DDD7A-830F-2F49-A6E3-831A14EEA257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777433" y="1658194"/>
            <a:ext cx="4038600" cy="4495800"/>
          </a:xfrm>
        </p:spPr>
        <p:txBody>
          <a:bodyPr/>
          <a:lstStyle/>
          <a:p>
            <a:pPr eaLnBrk="1" hangingPunct="1"/>
            <a:endParaRPr lang="en-GB" altLang="en-US" sz="2800" dirty="0"/>
          </a:p>
          <a:p>
            <a:pPr eaLnBrk="1" hangingPunct="1"/>
            <a:r>
              <a:rPr lang="en-GB" altLang="en-US" sz="2800" dirty="0"/>
              <a:t>A. Caribbean</a:t>
            </a:r>
          </a:p>
          <a:p>
            <a:pPr eaLnBrk="1" hangingPunct="1"/>
            <a:endParaRPr lang="en-GB" altLang="en-US" sz="2800" dirty="0"/>
          </a:p>
          <a:p>
            <a:pPr eaLnBrk="1" hangingPunct="1"/>
            <a:r>
              <a:rPr lang="en-GB" altLang="en-US" sz="2800" dirty="0"/>
              <a:t>B. Castries </a:t>
            </a:r>
          </a:p>
          <a:p>
            <a:pPr eaLnBrk="1" hangingPunct="1"/>
            <a:endParaRPr lang="en-GB" altLang="en-US" sz="2800" dirty="0"/>
          </a:p>
          <a:p>
            <a:pPr eaLnBrk="1" hangingPunct="1"/>
            <a:r>
              <a:rPr lang="en-GB" altLang="en-US" sz="2800" dirty="0"/>
              <a:t>C. Canaries</a:t>
            </a:r>
          </a:p>
        </p:txBody>
      </p:sp>
      <p:sp>
        <p:nvSpPr>
          <p:cNvPr id="20486" name="Rectangle 6">
            <a:extLst>
              <a:ext uri="{FF2B5EF4-FFF2-40B4-BE49-F238E27FC236}">
                <a16:creationId xmlns:a16="http://schemas.microsoft.com/office/drawing/2014/main" id="{14D455D5-5E57-BC42-88E8-988EE3A6A506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105400" y="1600200"/>
            <a:ext cx="4038600" cy="4495800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GB" altLang="en-US" sz="7200" dirty="0"/>
          </a:p>
          <a:p>
            <a:pPr algn="ctr" eaLnBrk="1" hangingPunct="1"/>
            <a:r>
              <a:rPr lang="en-GB" altLang="en-US" sz="9600" dirty="0"/>
              <a:t>B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117FA04-B1B3-C14B-9A47-E94E9FCDF7E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7911005"/>
      </p:ext>
    </p:extLst>
  </p:cSld>
  <p:clrMapOvr>
    <a:masterClrMapping/>
  </p:clrMapOvr>
  <p:transition advTm="17956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4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4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5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48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478B25A1-B604-5046-88CA-4E3A89512F15}"/>
              </a:ext>
            </a:extLst>
          </p:cNvPr>
          <p:cNvSpPr/>
          <p:nvPr/>
        </p:nvSpPr>
        <p:spPr>
          <a:xfrm>
            <a:off x="358815" y="393539"/>
            <a:ext cx="8495818" cy="619245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23558" name="Rectangle 6">
            <a:extLst>
              <a:ext uri="{FF2B5EF4-FFF2-40B4-BE49-F238E27FC236}">
                <a16:creationId xmlns:a16="http://schemas.microsoft.com/office/drawing/2014/main" id="{65FB46D8-BD8D-C544-A89E-305FE39075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05400" y="1600200"/>
            <a:ext cx="40386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tx2"/>
              </a:buClr>
            </a:pPr>
            <a:endParaRPr lang="en-GB" altLang="en-US" sz="7200" dirty="0"/>
          </a:p>
          <a:p>
            <a:pPr algn="ctr"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9600" dirty="0"/>
              <a:t>C</a:t>
            </a:r>
          </a:p>
        </p:txBody>
      </p:sp>
      <p:sp>
        <p:nvSpPr>
          <p:cNvPr id="23556" name="Rectangle 4">
            <a:extLst>
              <a:ext uri="{FF2B5EF4-FFF2-40B4-BE49-F238E27FC236}">
                <a16:creationId xmlns:a16="http://schemas.microsoft.com/office/drawing/2014/main" id="{25ED6E65-876F-BA41-BC70-799FEADAF0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GB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902030302020204" pitchFamily="66" charset="0"/>
              </a:rPr>
              <a:t>What sea surrounds St Lucia?</a:t>
            </a:r>
          </a:p>
        </p:txBody>
      </p:sp>
      <p:sp>
        <p:nvSpPr>
          <p:cNvPr id="6147" name="Rectangle 5">
            <a:extLst>
              <a:ext uri="{FF2B5EF4-FFF2-40B4-BE49-F238E27FC236}">
                <a16:creationId xmlns:a16="http://schemas.microsoft.com/office/drawing/2014/main" id="{51CE0D1D-307F-FB43-85CA-ABF4F5E343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40386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endParaRPr lang="en-GB" altLang="en-US" sz="2800" dirty="0"/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2800" dirty="0"/>
              <a:t>A. St Lucia Sea</a:t>
            </a:r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endParaRPr lang="en-GB" altLang="en-US" sz="2800" dirty="0"/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2800" dirty="0"/>
              <a:t>B. North Sea</a:t>
            </a:r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endParaRPr lang="en-GB" altLang="en-US" sz="2800" dirty="0"/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2800" dirty="0"/>
              <a:t>C. Caribbean Sea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70593BB-E240-7B4C-9EB8-927B7A0540B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64940245"/>
      </p:ext>
    </p:extLst>
  </p:cSld>
  <p:clrMapOvr>
    <a:masterClrMapping/>
  </p:clrMapOvr>
  <p:transition advTm="18035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6" dur="5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355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282A938F-0751-9948-9A97-B9F6CAFC433A}"/>
              </a:ext>
            </a:extLst>
          </p:cNvPr>
          <p:cNvSpPr/>
          <p:nvPr/>
        </p:nvSpPr>
        <p:spPr>
          <a:xfrm>
            <a:off x="358815" y="393539"/>
            <a:ext cx="8495818" cy="619245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750" name="Rectangle 6">
            <a:extLst>
              <a:ext uri="{FF2B5EF4-FFF2-40B4-BE49-F238E27FC236}">
                <a16:creationId xmlns:a16="http://schemas.microsoft.com/office/drawing/2014/main" id="{B8DFC81A-A1D2-C545-B862-0F5EBE8765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05400" y="1600200"/>
            <a:ext cx="40386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tx2"/>
              </a:buClr>
            </a:pPr>
            <a:endParaRPr lang="en-GB" altLang="en-US" sz="7200" dirty="0"/>
          </a:p>
          <a:p>
            <a:pPr algn="ctr"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9600" dirty="0"/>
              <a:t>C</a:t>
            </a:r>
          </a:p>
        </p:txBody>
      </p:sp>
      <p:sp>
        <p:nvSpPr>
          <p:cNvPr id="31748" name="Rectangle 4">
            <a:extLst>
              <a:ext uri="{FF2B5EF4-FFF2-40B4-BE49-F238E27FC236}">
                <a16:creationId xmlns:a16="http://schemas.microsoft.com/office/drawing/2014/main" id="{448EF3B2-6886-4E44-92BA-F2523F70B3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GB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902030302020204" pitchFamily="66" charset="0"/>
              </a:rPr>
              <a:t>Which is the flag for St Lucia?</a:t>
            </a:r>
          </a:p>
        </p:txBody>
      </p:sp>
      <p:sp>
        <p:nvSpPr>
          <p:cNvPr id="7171" name="Rectangle 5">
            <a:extLst>
              <a:ext uri="{FF2B5EF4-FFF2-40B4-BE49-F238E27FC236}">
                <a16:creationId xmlns:a16="http://schemas.microsoft.com/office/drawing/2014/main" id="{C393B366-8DB7-664C-9930-CE44345AEC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57338"/>
            <a:ext cx="40386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endParaRPr lang="en-GB" altLang="en-US" sz="2800"/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2800"/>
              <a:t>A. </a:t>
            </a:r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endParaRPr lang="en-GB" altLang="en-US" sz="2800"/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endParaRPr lang="en-GB" altLang="en-US" sz="2800"/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2800"/>
              <a:t>B. </a:t>
            </a:r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endParaRPr lang="en-GB" altLang="en-US" sz="2800"/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endParaRPr lang="en-GB" altLang="en-US" sz="2800"/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2800"/>
              <a:t>C. </a:t>
            </a:r>
          </a:p>
        </p:txBody>
      </p:sp>
      <p:pic>
        <p:nvPicPr>
          <p:cNvPr id="7173" name="Picture 7" descr="flag xx">
            <a:extLst>
              <a:ext uri="{FF2B5EF4-FFF2-40B4-BE49-F238E27FC236}">
                <a16:creationId xmlns:a16="http://schemas.microsoft.com/office/drawing/2014/main" id="{B89169D0-83BD-DB41-B358-F2D6C6EE30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013" y="1844675"/>
            <a:ext cx="17145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8" descr="flag x">
            <a:extLst>
              <a:ext uri="{FF2B5EF4-FFF2-40B4-BE49-F238E27FC236}">
                <a16:creationId xmlns:a16="http://schemas.microsoft.com/office/drawing/2014/main" id="{F7AFBD85-53F0-6F4B-B680-17388EAF2E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7450" y="3284538"/>
            <a:ext cx="1657350" cy="11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Picture 9" descr="flag">
            <a:extLst>
              <a:ext uri="{FF2B5EF4-FFF2-40B4-BE49-F238E27FC236}">
                <a16:creationId xmlns:a16="http://schemas.microsoft.com/office/drawing/2014/main" id="{C86EEE27-9C6B-5841-8053-1AC5825A58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7450" y="4797425"/>
            <a:ext cx="1655763" cy="111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F169FB7-D6D8-0D41-BF3A-705D4C2D1F0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90322566"/>
      </p:ext>
    </p:extLst>
  </p:cSld>
  <p:clrMapOvr>
    <a:masterClrMapping/>
  </p:clrMapOvr>
  <p:transition advTm="18232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175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886A65E0-91E7-024F-B340-49ACFB4AB106}"/>
              </a:ext>
            </a:extLst>
          </p:cNvPr>
          <p:cNvSpPr/>
          <p:nvPr/>
        </p:nvSpPr>
        <p:spPr>
          <a:xfrm>
            <a:off x="358815" y="393539"/>
            <a:ext cx="8495818" cy="619245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700" name="Rectangle 4">
            <a:extLst>
              <a:ext uri="{FF2B5EF4-FFF2-40B4-BE49-F238E27FC236}">
                <a16:creationId xmlns:a16="http://schemas.microsoft.com/office/drawing/2014/main" id="{1D5BA1F0-4F75-BA40-82FE-A42A721144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538705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GB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902030302020204" pitchFamily="66" charset="0"/>
              </a:rPr>
              <a:t>How can you </a:t>
            </a:r>
            <a:r>
              <a:rPr lang="en-GB" sz="54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902030302020204" pitchFamily="66" charset="0"/>
              </a:rPr>
              <a:t>not</a:t>
            </a:r>
            <a:r>
              <a:rPr lang="en-GB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902030302020204" pitchFamily="66" charset="0"/>
              </a:rPr>
              <a:t> travel to St Lucia?</a:t>
            </a:r>
          </a:p>
        </p:txBody>
      </p:sp>
      <p:sp>
        <p:nvSpPr>
          <p:cNvPr id="8195" name="Rectangle 5">
            <a:extLst>
              <a:ext uri="{FF2B5EF4-FFF2-40B4-BE49-F238E27FC236}">
                <a16:creationId xmlns:a16="http://schemas.microsoft.com/office/drawing/2014/main" id="{4BBAC0EC-3F75-9F46-9D79-C7298553C9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40386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endParaRPr lang="en-GB" altLang="en-US" sz="2800" dirty="0"/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2800" dirty="0"/>
              <a:t>A. Airplane</a:t>
            </a:r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endParaRPr lang="en-GB" altLang="en-US" sz="2800" dirty="0"/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2800" dirty="0"/>
              <a:t>B. Train</a:t>
            </a:r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endParaRPr lang="en-GB" altLang="en-US" sz="2800" dirty="0"/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2800" dirty="0"/>
              <a:t>C. Boat or ferry</a:t>
            </a:r>
          </a:p>
        </p:txBody>
      </p:sp>
      <p:sp>
        <p:nvSpPr>
          <p:cNvPr id="29702" name="Rectangle 6">
            <a:extLst>
              <a:ext uri="{FF2B5EF4-FFF2-40B4-BE49-F238E27FC236}">
                <a16:creationId xmlns:a16="http://schemas.microsoft.com/office/drawing/2014/main" id="{61ED8634-9E86-CD41-8F19-792DFD58DB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05400" y="1600200"/>
            <a:ext cx="40386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tx2"/>
              </a:buClr>
            </a:pPr>
            <a:endParaRPr lang="en-GB" altLang="en-US" sz="7200" dirty="0"/>
          </a:p>
          <a:p>
            <a:pPr algn="ctr"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9600" dirty="0"/>
              <a:t>B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4B6B8A2-8DD0-EE41-9FCC-30F806A4FC6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08072663"/>
      </p:ext>
    </p:extLst>
  </p:cSld>
  <p:clrMapOvr>
    <a:masterClrMapping/>
  </p:clrMapOvr>
  <p:transition advTm="20964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970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B10348C5-A24A-AD49-BB35-0020A7FB3B06}"/>
              </a:ext>
            </a:extLst>
          </p:cNvPr>
          <p:cNvSpPr/>
          <p:nvPr/>
        </p:nvSpPr>
        <p:spPr>
          <a:xfrm>
            <a:off x="358815" y="393539"/>
            <a:ext cx="8495818" cy="619245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583" name="Rectangle 7">
            <a:extLst>
              <a:ext uri="{FF2B5EF4-FFF2-40B4-BE49-F238E27FC236}">
                <a16:creationId xmlns:a16="http://schemas.microsoft.com/office/drawing/2014/main" id="{A2F22165-534E-5942-8C2F-693995C084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946231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GB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902030302020204" pitchFamily="66" charset="0"/>
              </a:rPr>
              <a:t>What do they grow the most of in St Lucia?</a:t>
            </a:r>
            <a:br>
              <a:rPr lang="en-GB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902030302020204" pitchFamily="66" charset="0"/>
              </a:rPr>
            </a:br>
            <a:endParaRPr lang="en-GB" sz="4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902030302020204" pitchFamily="66" charset="0"/>
            </a:endParaRPr>
          </a:p>
        </p:txBody>
      </p:sp>
      <p:sp>
        <p:nvSpPr>
          <p:cNvPr id="9219" name="Rectangle 8">
            <a:extLst>
              <a:ext uri="{FF2B5EF4-FFF2-40B4-BE49-F238E27FC236}">
                <a16:creationId xmlns:a16="http://schemas.microsoft.com/office/drawing/2014/main" id="{92982E2C-3FE2-0B40-B82A-0071D3C72E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40386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endParaRPr lang="en-GB" altLang="en-US" sz="2800" dirty="0"/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2800" dirty="0"/>
              <a:t>A. Bananas</a:t>
            </a:r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endParaRPr lang="en-GB" altLang="en-US" sz="2800" dirty="0"/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2800" dirty="0"/>
              <a:t>B. Mangos </a:t>
            </a:r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endParaRPr lang="en-GB" altLang="en-US" sz="2800" dirty="0"/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2800" dirty="0"/>
              <a:t>C. Grapes</a:t>
            </a:r>
          </a:p>
        </p:txBody>
      </p:sp>
      <p:sp>
        <p:nvSpPr>
          <p:cNvPr id="24585" name="Rectangle 9">
            <a:extLst>
              <a:ext uri="{FF2B5EF4-FFF2-40B4-BE49-F238E27FC236}">
                <a16:creationId xmlns:a16="http://schemas.microsoft.com/office/drawing/2014/main" id="{BA64098F-F177-3349-81E6-3C83AE01CA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05400" y="1600200"/>
            <a:ext cx="40386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tx2"/>
              </a:buClr>
            </a:pPr>
            <a:endParaRPr lang="en-GB" altLang="en-US" sz="7200" dirty="0"/>
          </a:p>
          <a:p>
            <a:pPr algn="ctr"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9600" dirty="0"/>
              <a:t>A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E1BB1FA-51CB-E247-9304-B375BB83131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21896397"/>
      </p:ext>
    </p:extLst>
  </p:cSld>
  <p:clrMapOvr>
    <a:masterClrMapping/>
  </p:clrMapOvr>
  <p:transition advTm="18527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458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E8351F55-B358-DC48-812A-A11700F8584E}"/>
              </a:ext>
            </a:extLst>
          </p:cNvPr>
          <p:cNvSpPr/>
          <p:nvPr/>
        </p:nvSpPr>
        <p:spPr>
          <a:xfrm>
            <a:off x="324091" y="332772"/>
            <a:ext cx="8495818" cy="619245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604" name="Rectangle 4">
            <a:extLst>
              <a:ext uri="{FF2B5EF4-FFF2-40B4-BE49-F238E27FC236}">
                <a16:creationId xmlns:a16="http://schemas.microsoft.com/office/drawing/2014/main" id="{D6ED0671-835C-C74B-AB59-63FD55AAC7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332089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GB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902030302020204" pitchFamily="66" charset="0"/>
              </a:rPr>
              <a:t>What do the locals call bananas?</a:t>
            </a:r>
          </a:p>
        </p:txBody>
      </p:sp>
      <p:sp>
        <p:nvSpPr>
          <p:cNvPr id="10243" name="Rectangle 5">
            <a:extLst>
              <a:ext uri="{FF2B5EF4-FFF2-40B4-BE49-F238E27FC236}">
                <a16:creationId xmlns:a16="http://schemas.microsoft.com/office/drawing/2014/main" id="{E5C395C3-E907-5043-9333-F14F7D357E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40386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endParaRPr lang="en-GB" altLang="en-US" sz="2800" dirty="0"/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2800" dirty="0"/>
              <a:t>A. Green Jewels</a:t>
            </a:r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endParaRPr lang="en-GB" altLang="en-US" sz="2800" dirty="0"/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2800" dirty="0"/>
              <a:t>B. Golden Fruit</a:t>
            </a:r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endParaRPr lang="en-GB" altLang="en-US" sz="2800" dirty="0"/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2800" dirty="0"/>
              <a:t>C. Green Gold</a:t>
            </a:r>
          </a:p>
        </p:txBody>
      </p:sp>
      <p:sp>
        <p:nvSpPr>
          <p:cNvPr id="25606" name="Rectangle 6">
            <a:extLst>
              <a:ext uri="{FF2B5EF4-FFF2-40B4-BE49-F238E27FC236}">
                <a16:creationId xmlns:a16="http://schemas.microsoft.com/office/drawing/2014/main" id="{14BB372E-09BD-434C-92A3-3DB35A4B9A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05400" y="1600200"/>
            <a:ext cx="40386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tx2"/>
              </a:buClr>
            </a:pPr>
            <a:endParaRPr lang="en-GB" altLang="en-US" sz="7200" dirty="0"/>
          </a:p>
          <a:p>
            <a:pPr algn="ctr"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9600" dirty="0"/>
              <a:t>C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68E3176-85F8-774F-AB79-6C0254E6D6C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01955671"/>
      </p:ext>
    </p:extLst>
  </p:cSld>
  <p:clrMapOvr>
    <a:masterClrMapping/>
  </p:clrMapOvr>
  <p:transition advTm="16002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5" dur="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560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46D14727-86D0-384A-A1A5-A763724E89C6}"/>
              </a:ext>
            </a:extLst>
          </p:cNvPr>
          <p:cNvSpPr/>
          <p:nvPr/>
        </p:nvSpPr>
        <p:spPr>
          <a:xfrm>
            <a:off x="324091" y="332772"/>
            <a:ext cx="8495818" cy="619245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628" name="Rectangle 4">
            <a:extLst>
              <a:ext uri="{FF2B5EF4-FFF2-40B4-BE49-F238E27FC236}">
                <a16:creationId xmlns:a16="http://schemas.microsoft.com/office/drawing/2014/main" id="{88E3AED2-FE94-684E-98CF-AF63615FE3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GB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902030302020204" pitchFamily="66" charset="0"/>
              </a:rPr>
              <a:t>Why?</a:t>
            </a:r>
          </a:p>
        </p:txBody>
      </p:sp>
      <p:sp>
        <p:nvSpPr>
          <p:cNvPr id="11267" name="Rectangle 5">
            <a:extLst>
              <a:ext uri="{FF2B5EF4-FFF2-40B4-BE49-F238E27FC236}">
                <a16:creationId xmlns:a16="http://schemas.microsoft.com/office/drawing/2014/main" id="{7369FA20-0BB6-B747-9B43-37C9AA46A1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52513"/>
            <a:ext cx="40386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endParaRPr lang="en-GB" altLang="en-US" sz="2800" dirty="0"/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2800" dirty="0"/>
              <a:t>A. They are hard like gold. </a:t>
            </a:r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endParaRPr lang="en-GB" altLang="en-US" sz="2800" dirty="0"/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2800" dirty="0"/>
              <a:t>B. They are green when they are picked. </a:t>
            </a:r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endParaRPr lang="en-GB" altLang="en-US" sz="2800" dirty="0"/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2800" dirty="0"/>
              <a:t>C. They are gold when they are picked.</a:t>
            </a:r>
          </a:p>
        </p:txBody>
      </p:sp>
      <p:sp>
        <p:nvSpPr>
          <p:cNvPr id="26630" name="Rectangle 6">
            <a:extLst>
              <a:ext uri="{FF2B5EF4-FFF2-40B4-BE49-F238E27FC236}">
                <a16:creationId xmlns:a16="http://schemas.microsoft.com/office/drawing/2014/main" id="{E695A33B-005E-664C-9062-B3F31E7656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05400" y="1600200"/>
            <a:ext cx="40386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tx2"/>
              </a:buClr>
            </a:pPr>
            <a:endParaRPr lang="en-GB" altLang="en-US" sz="7200" dirty="0"/>
          </a:p>
          <a:p>
            <a:pPr algn="ctr"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9600" dirty="0"/>
              <a:t>B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9F66C0E-2EDB-6D48-A532-897722C26F5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91323168"/>
      </p:ext>
    </p:extLst>
  </p:cSld>
  <p:clrMapOvr>
    <a:masterClrMapping/>
  </p:clrMapOvr>
  <p:transition advTm="18316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5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66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90E05BC9-ED3B-5A49-85A6-F7BEAA700793}"/>
              </a:ext>
            </a:extLst>
          </p:cNvPr>
          <p:cNvSpPr/>
          <p:nvPr/>
        </p:nvSpPr>
        <p:spPr>
          <a:xfrm>
            <a:off x="324091" y="332772"/>
            <a:ext cx="8495818" cy="619245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652" name="Rectangle 4">
            <a:extLst>
              <a:ext uri="{FF2B5EF4-FFF2-40B4-BE49-F238E27FC236}">
                <a16:creationId xmlns:a16="http://schemas.microsoft.com/office/drawing/2014/main" id="{F05291A7-B6A6-0349-BACB-8A134A20A3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541117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br>
              <a:rPr lang="en-GB" sz="40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</a:br>
            <a:r>
              <a:rPr lang="en-GB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902030302020204" pitchFamily="66" charset="0"/>
              </a:rPr>
              <a:t>What is the name of the growing industry in St Lucia beginning with T?</a:t>
            </a:r>
            <a:endParaRPr lang="en-GB" sz="400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anose="030F0902030302020204" pitchFamily="66" charset="0"/>
            </a:endParaRPr>
          </a:p>
        </p:txBody>
      </p:sp>
      <p:sp>
        <p:nvSpPr>
          <p:cNvPr id="12291" name="Rectangle 5">
            <a:extLst>
              <a:ext uri="{FF2B5EF4-FFF2-40B4-BE49-F238E27FC236}">
                <a16:creationId xmlns:a16="http://schemas.microsoft.com/office/drawing/2014/main" id="{C5DC06C7-3285-B748-8B7A-6FD71F03F0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40386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endParaRPr lang="en-GB" altLang="en-US" sz="2800" dirty="0"/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2800" dirty="0"/>
              <a:t>A. Tourist</a:t>
            </a:r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endParaRPr lang="en-GB" altLang="en-US" sz="2800" dirty="0"/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2800" dirty="0"/>
              <a:t>B. Tourism  </a:t>
            </a:r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endParaRPr lang="en-GB" altLang="en-US" sz="2800" dirty="0"/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2800" dirty="0"/>
              <a:t>C. Turtle tours</a:t>
            </a:r>
          </a:p>
        </p:txBody>
      </p:sp>
      <p:sp>
        <p:nvSpPr>
          <p:cNvPr id="27654" name="Rectangle 6">
            <a:extLst>
              <a:ext uri="{FF2B5EF4-FFF2-40B4-BE49-F238E27FC236}">
                <a16:creationId xmlns:a16="http://schemas.microsoft.com/office/drawing/2014/main" id="{D5E3A7B8-DADB-C240-BFC2-151E42BA2A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61795" y="1684117"/>
            <a:ext cx="40386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tx2"/>
              </a:buClr>
            </a:pPr>
            <a:endParaRPr lang="en-GB" altLang="en-US" sz="7200" dirty="0"/>
          </a:p>
          <a:p>
            <a:pPr lvl="5" algn="ctr"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9600" dirty="0"/>
              <a:t>B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B79A8EB-14E8-FC44-8EE5-F5835CBA11E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41586517"/>
      </p:ext>
    </p:extLst>
  </p:cSld>
  <p:clrMapOvr>
    <a:masterClrMapping/>
  </p:clrMapOvr>
  <p:transition advTm="24755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" dur="5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765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79FE5CEA-A720-4142-8138-A1135E0AB9FE}"/>
              </a:ext>
            </a:extLst>
          </p:cNvPr>
          <p:cNvSpPr/>
          <p:nvPr/>
        </p:nvSpPr>
        <p:spPr>
          <a:xfrm>
            <a:off x="190982" y="332772"/>
            <a:ext cx="8495818" cy="619245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676" name="Rectangle 4">
            <a:extLst>
              <a:ext uri="{FF2B5EF4-FFF2-40B4-BE49-F238E27FC236}">
                <a16:creationId xmlns:a16="http://schemas.microsoft.com/office/drawing/2014/main" id="{2640070E-DAFF-A643-8EED-86BE1029CE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4091" y="599472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GB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902030302020204" pitchFamily="66" charset="0"/>
              </a:rPr>
              <a:t>Would you like to go on holiday to St Lucia?</a:t>
            </a:r>
          </a:p>
        </p:txBody>
      </p:sp>
      <p:sp>
        <p:nvSpPr>
          <p:cNvPr id="13315" name="Rectangle 5">
            <a:extLst>
              <a:ext uri="{FF2B5EF4-FFF2-40B4-BE49-F238E27FC236}">
                <a16:creationId xmlns:a16="http://schemas.microsoft.com/office/drawing/2014/main" id="{FEE1E4B6-D2D5-1B4C-BA11-8EF7F6C110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40386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endParaRPr lang="en-GB" altLang="en-US" sz="2800" dirty="0"/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2800" dirty="0"/>
              <a:t>A. Yes</a:t>
            </a:r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endParaRPr lang="en-GB" altLang="en-US" sz="2800" dirty="0"/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2800" dirty="0"/>
              <a:t>B. No </a:t>
            </a:r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endParaRPr lang="en-GB" altLang="en-US" sz="2800" dirty="0"/>
          </a:p>
          <a:p>
            <a:pPr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2800" dirty="0"/>
              <a:t>C. Maybe</a:t>
            </a:r>
          </a:p>
        </p:txBody>
      </p:sp>
      <p:sp>
        <p:nvSpPr>
          <p:cNvPr id="28678" name="Rectangle 6">
            <a:extLst>
              <a:ext uri="{FF2B5EF4-FFF2-40B4-BE49-F238E27FC236}">
                <a16:creationId xmlns:a16="http://schemas.microsoft.com/office/drawing/2014/main" id="{3478BB4D-6D2D-8D44-B597-0D8EC5C1BF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05400" y="1600200"/>
            <a:ext cx="40386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tx2"/>
              </a:buClr>
            </a:pPr>
            <a:endParaRPr lang="en-GB" altLang="en-US" sz="7200" dirty="0"/>
          </a:p>
          <a:p>
            <a:pPr algn="ctr" eaLnBrk="1" hangingPunct="1">
              <a:spcBef>
                <a:spcPct val="20000"/>
              </a:spcBef>
              <a:buClr>
                <a:schemeClr val="tx2"/>
              </a:buClr>
              <a:buFontTx/>
              <a:buChar char="•"/>
            </a:pPr>
            <a:r>
              <a:rPr lang="en-GB" altLang="en-US" sz="9600" dirty="0"/>
              <a:t>A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8EC6BAE-F161-AE48-AE4C-EC89C2C3139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41796526"/>
      </p:ext>
    </p:extLst>
  </p:cSld>
  <p:clrMapOvr>
    <a:masterClrMapping/>
  </p:clrMapOvr>
  <p:transition advTm="26536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9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867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2EA8A87-C976-D841-8335-7B8581900D81}"/>
              </a:ext>
            </a:extLst>
          </p:cNvPr>
          <p:cNvSpPr/>
          <p:nvPr/>
        </p:nvSpPr>
        <p:spPr>
          <a:xfrm>
            <a:off x="358815" y="393539"/>
            <a:ext cx="8495818" cy="619245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772" name="Rectangle 4">
            <a:extLst>
              <a:ext uri="{FF2B5EF4-FFF2-40B4-BE49-F238E27FC236}">
                <a16:creationId xmlns:a16="http://schemas.microsoft.com/office/drawing/2014/main" id="{5FC3815F-5FE0-3B4D-A688-011297BF0A2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7981" y="537735"/>
            <a:ext cx="8280400" cy="5545138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>
                <a:latin typeface="Comic Sans MS" panose="030F0902030302020204" pitchFamily="66" charset="0"/>
              </a:rPr>
              <a:t>WOW!!!!</a:t>
            </a:r>
            <a:br>
              <a:rPr lang="en-GB" dirty="0">
                <a:latin typeface="Comic Sans MS" panose="030F0902030302020204" pitchFamily="66" charset="0"/>
              </a:rPr>
            </a:br>
            <a:br>
              <a:rPr lang="en-GB" dirty="0">
                <a:latin typeface="Comic Sans MS" panose="030F0902030302020204" pitchFamily="66" charset="0"/>
              </a:rPr>
            </a:br>
            <a:r>
              <a:rPr lang="en-GB" dirty="0">
                <a:latin typeface="Comic Sans MS" panose="030F0902030302020204" pitchFamily="66" charset="0"/>
              </a:rPr>
              <a:t>You did fantastic!</a:t>
            </a:r>
            <a:br>
              <a:rPr lang="en-GB" dirty="0">
                <a:latin typeface="Comic Sans MS" panose="030F0902030302020204" pitchFamily="66" charset="0"/>
              </a:rPr>
            </a:br>
            <a:br>
              <a:rPr lang="en-GB" dirty="0">
                <a:latin typeface="Comic Sans MS" panose="030F0902030302020204" pitchFamily="66" charset="0"/>
              </a:rPr>
            </a:br>
            <a:r>
              <a:rPr lang="en-GB" dirty="0">
                <a:latin typeface="Comic Sans MS" panose="030F0902030302020204" pitchFamily="66" charset="0"/>
              </a:rPr>
              <a:t>You are all St Lucia </a:t>
            </a:r>
            <a:br>
              <a:rPr lang="en-GB" dirty="0">
                <a:latin typeface="Comic Sans MS" panose="030F0902030302020204" pitchFamily="66" charset="0"/>
              </a:rPr>
            </a:br>
            <a:r>
              <a:rPr lang="en-GB" dirty="0">
                <a:latin typeface="Comic Sans MS" panose="030F0902030302020204" pitchFamily="66" charset="0"/>
              </a:rPr>
              <a:t>EXPERTS!!!!</a:t>
            </a:r>
          </a:p>
        </p:txBody>
      </p:sp>
      <p:pic>
        <p:nvPicPr>
          <p:cNvPr id="32773" name="Picture 5" descr="flag">
            <a:extLst>
              <a:ext uri="{FF2B5EF4-FFF2-40B4-BE49-F238E27FC236}">
                <a16:creationId xmlns:a16="http://schemas.microsoft.com/office/drawing/2014/main" id="{9EAEE71B-DCBC-FB4D-A233-8F0F244E3E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8815" y="370042"/>
            <a:ext cx="2017713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4" name="Picture 6" descr="st lucia">
            <a:extLst>
              <a:ext uri="{FF2B5EF4-FFF2-40B4-BE49-F238E27FC236}">
                <a16:creationId xmlns:a16="http://schemas.microsoft.com/office/drawing/2014/main" id="{863E5638-9B74-A543-93EE-F1670479B8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81421" y="4088542"/>
            <a:ext cx="1573212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5" name="Picture 7" descr="banana">
            <a:extLst>
              <a:ext uri="{FF2B5EF4-FFF2-40B4-BE49-F238E27FC236}">
                <a16:creationId xmlns:a16="http://schemas.microsoft.com/office/drawing/2014/main" id="{0339B9DC-89B5-5D4B-B2C1-74365DE37F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8815" y="4693626"/>
            <a:ext cx="2016125" cy="171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6" name="Picture 8" descr="st lucia scene">
            <a:extLst>
              <a:ext uri="{FF2B5EF4-FFF2-40B4-BE49-F238E27FC236}">
                <a16:creationId xmlns:a16="http://schemas.microsoft.com/office/drawing/2014/main" id="{B696AAAD-D179-194D-892A-9F9370C7C0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05121" y="370042"/>
            <a:ext cx="2449512" cy="183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BFFAF94-83D1-4441-A412-73EBB61736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664689"/>
      </p:ext>
    </p:extLst>
  </p:cSld>
  <p:clrMapOvr>
    <a:masterClrMapping/>
  </p:clrMapOvr>
  <p:transition advTm="8692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" dur="20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9872EB37-B1EA-CA4B-9F32-38AB560E5A1B}"/>
              </a:ext>
            </a:extLst>
          </p:cNvPr>
          <p:cNvSpPr/>
          <p:nvPr/>
        </p:nvSpPr>
        <p:spPr bwMode="auto">
          <a:xfrm>
            <a:off x="215900" y="165100"/>
            <a:ext cx="8712200" cy="6527800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533938E-9420-4C47-BF06-C1CC5F11418F}"/>
              </a:ext>
            </a:extLst>
          </p:cNvPr>
          <p:cNvSpPr txBox="1"/>
          <p:nvPr/>
        </p:nvSpPr>
        <p:spPr>
          <a:xfrm>
            <a:off x="570593" y="958574"/>
            <a:ext cx="34317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Task:</a:t>
            </a:r>
          </a:p>
          <a:p>
            <a:pPr algn="ctr"/>
            <a:r>
              <a:rPr lang="en-US" sz="2800" dirty="0"/>
              <a:t>Reading Comprehension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0567971-E758-2A41-8863-5C6E7FC2033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2029" y="440625"/>
            <a:ext cx="4153708" cy="6098398"/>
          </a:xfrm>
          <a:prstGeom prst="rect">
            <a:avLst/>
          </a:prstGeom>
        </p:spPr>
      </p:pic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541945E4-3FB3-DA49-BE75-83913D090E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453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930"/>
    </mc:Choice>
    <mc:Fallback>
      <p:transition spd="slow" advTm="679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9872EB37-B1EA-CA4B-9F32-38AB560E5A1B}"/>
              </a:ext>
            </a:extLst>
          </p:cNvPr>
          <p:cNvSpPr/>
          <p:nvPr/>
        </p:nvSpPr>
        <p:spPr bwMode="auto">
          <a:xfrm>
            <a:off x="215900" y="165100"/>
            <a:ext cx="8712200" cy="6527800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533938E-9420-4C47-BF06-C1CC5F11418F}"/>
              </a:ext>
            </a:extLst>
          </p:cNvPr>
          <p:cNvSpPr txBox="1"/>
          <p:nvPr/>
        </p:nvSpPr>
        <p:spPr>
          <a:xfrm>
            <a:off x="570593" y="958574"/>
            <a:ext cx="343178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Comic Sans MS" panose="030F0902030302020204" pitchFamily="66" charset="0"/>
              </a:rPr>
              <a:t>Task:</a:t>
            </a:r>
          </a:p>
          <a:p>
            <a:pPr algn="ctr"/>
            <a:r>
              <a:rPr lang="en-US" sz="2800" dirty="0">
                <a:latin typeface="Comic Sans MS" panose="030F0902030302020204" pitchFamily="66" charset="0"/>
              </a:rPr>
              <a:t>Answer the comprehension questions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80CD31-E17B-1447-B4EC-3917D4255BE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3704" y="393700"/>
            <a:ext cx="4216400" cy="60706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5C3A8DB-719F-674D-8805-742A2C7295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603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567"/>
    </mc:Choice>
    <mc:Fallback>
      <p:transition spd="slow" advTm="665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4|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2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|2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6|1|5.3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793</TotalTime>
  <Words>267</Words>
  <Application>Microsoft Macintosh PowerPoint</Application>
  <PresentationFormat>On-screen Show (4:3)</PresentationFormat>
  <Paragraphs>107</Paragraphs>
  <Slides>16</Slides>
  <Notes>0</Notes>
  <HiddenSlides>0</HiddenSlides>
  <MMClips>16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Twinkl</vt:lpstr>
      <vt:lpstr>Calibri</vt:lpstr>
      <vt:lpstr>Arial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What is the capital city of St Lucia?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WOW!!!!  You did fantastic!  You are all St Lucia  EXPERTS!!!!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Sally Naisby</dc:creator>
  <cp:lastModifiedBy>Zoe Bagley</cp:lastModifiedBy>
  <cp:revision>50</cp:revision>
  <dcterms:created xsi:type="dcterms:W3CDTF">2019-07-02T13:46:09Z</dcterms:created>
  <dcterms:modified xsi:type="dcterms:W3CDTF">2021-02-08T13:09:41Z</dcterms:modified>
</cp:coreProperties>
</file>