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autoCompressPictures="0">
  <p:sldMasterIdLst>
    <p:sldMasterId id="2147483660" r:id="rId1"/>
  </p:sldMasterIdLst>
  <p:notesMasterIdLst>
    <p:notesMasterId r:id="rId21"/>
  </p:notesMasterIdLst>
  <p:handoutMasterIdLst>
    <p:handoutMasterId r:id="rId22"/>
  </p:handoutMasterIdLst>
  <p:sldIdLst>
    <p:sldId id="258" r:id="rId2"/>
    <p:sldId id="269" r:id="rId3"/>
    <p:sldId id="264" r:id="rId4"/>
    <p:sldId id="268" r:id="rId5"/>
    <p:sldId id="272" r:id="rId6"/>
    <p:sldId id="273" r:id="rId7"/>
    <p:sldId id="275" r:id="rId8"/>
    <p:sldId id="276" r:id="rId9"/>
    <p:sldId id="277" r:id="rId10"/>
    <p:sldId id="274" r:id="rId11"/>
    <p:sldId id="270" r:id="rId12"/>
    <p:sldId id="278" r:id="rId13"/>
    <p:sldId id="279" r:id="rId14"/>
    <p:sldId id="280" r:id="rId15"/>
    <p:sldId id="281" r:id="rId16"/>
    <p:sldId id="282" r:id="rId17"/>
    <p:sldId id="283" r:id="rId18"/>
    <p:sldId id="284" r:id="rId19"/>
    <p:sldId id="267"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Sassoon Infant Md" panose="02000603050000020003" pitchFamily="2" charset="0"/>
      <p:regular r:id="rId27"/>
    </p:embeddedFont>
    <p:embeddedFont>
      <p:font typeface="Sassoon Infant Rg" panose="02000803050000020003" pitchFamily="2" charset="0"/>
      <p:regular r:id="rId28"/>
      <p:bold r:id="rId29"/>
      <p: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803050000020003" pitchFamily="2" charset="0"/>
        <a:ea typeface="+mn-ea"/>
        <a:cs typeface="+mn-cs"/>
      </a:defRPr>
    </a:lvl5pPr>
    <a:lvl6pPr marL="2286000" algn="l" defTabSz="914400" rtl="0" eaLnBrk="1" latinLnBrk="0" hangingPunct="1">
      <a:defRPr kern="1200">
        <a:solidFill>
          <a:schemeClr val="tx1"/>
        </a:solidFill>
        <a:latin typeface="Sassoon Infant Rg" panose="02000803050000020003" pitchFamily="2" charset="0"/>
        <a:ea typeface="+mn-ea"/>
        <a:cs typeface="+mn-cs"/>
      </a:defRPr>
    </a:lvl6pPr>
    <a:lvl7pPr marL="2743200" algn="l" defTabSz="914400" rtl="0" eaLnBrk="1" latinLnBrk="0" hangingPunct="1">
      <a:defRPr kern="1200">
        <a:solidFill>
          <a:schemeClr val="tx1"/>
        </a:solidFill>
        <a:latin typeface="Sassoon Infant Rg" panose="02000803050000020003" pitchFamily="2" charset="0"/>
        <a:ea typeface="+mn-ea"/>
        <a:cs typeface="+mn-cs"/>
      </a:defRPr>
    </a:lvl7pPr>
    <a:lvl8pPr marL="3200400" algn="l" defTabSz="914400" rtl="0" eaLnBrk="1" latinLnBrk="0" hangingPunct="1">
      <a:defRPr kern="1200">
        <a:solidFill>
          <a:schemeClr val="tx1"/>
        </a:solidFill>
        <a:latin typeface="Sassoon Infant Rg" panose="02000803050000020003" pitchFamily="2" charset="0"/>
        <a:ea typeface="+mn-ea"/>
        <a:cs typeface="+mn-cs"/>
      </a:defRPr>
    </a:lvl8pPr>
    <a:lvl9pPr marL="3657600" algn="l" defTabSz="914400" rtl="0" eaLnBrk="1" latinLnBrk="0" hangingPunct="1">
      <a:defRPr kern="1200">
        <a:solidFill>
          <a:schemeClr val="tx1"/>
        </a:solidFill>
        <a:latin typeface="Sassoon Infant Rg" panose="02000803050000020003"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660"/>
  </p:normalViewPr>
  <p:slideViewPr>
    <p:cSldViewPr snapToGrid="0">
      <p:cViewPr varScale="1">
        <p:scale>
          <a:sx n="127" d="100"/>
          <a:sy n="127" d="100"/>
        </p:scale>
        <p:origin x="1056" y="184"/>
      </p:cViewPr>
      <p:guideLst>
        <p:guide orient="horz" pos="2160"/>
        <p:guide pos="2880"/>
        <p:guide pos="317"/>
        <p:guide orient="horz" pos="3997"/>
        <p:guide pos="5443"/>
        <p:guide orient="horz" pos="323"/>
        <p:guide pos="476"/>
        <p:guide orient="horz" pos="482"/>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71ED3F8-7064-B847-9556-B44BA82F3E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F7F2914-BD73-7B47-BD23-B5DF98FEB01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0706748-9827-AB42-B9E1-4B500470E364}" type="datetimeFigureOut">
              <a:rPr lang="en-GB"/>
              <a:pPr>
                <a:defRPr/>
              </a:pPr>
              <a:t>04/01/2021</a:t>
            </a:fld>
            <a:endParaRPr lang="en-GB"/>
          </a:p>
        </p:txBody>
      </p:sp>
      <p:sp>
        <p:nvSpPr>
          <p:cNvPr id="4" name="Footer Placeholder 3">
            <a:extLst>
              <a:ext uri="{FF2B5EF4-FFF2-40B4-BE49-F238E27FC236}">
                <a16:creationId xmlns:a16="http://schemas.microsoft.com/office/drawing/2014/main" id="{9268773A-D2C2-504E-838F-0A9AB1A00E8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538C8E8-A5FE-E04B-A384-B67A838B5AA3}"/>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BF673829-1CC7-4F4E-8411-734624C58E0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BC41DB2-5E67-2D4D-9DA0-5CABB43D020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69FD3E3-C13C-FC48-98A6-6EF59DAA013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C21D58B-0329-094B-8DA6-0306F8A1D2B3}" type="datetimeFigureOut">
              <a:rPr lang="en-GB"/>
              <a:pPr>
                <a:defRPr/>
              </a:pPr>
              <a:t>04/01/2021</a:t>
            </a:fld>
            <a:endParaRPr lang="en-GB"/>
          </a:p>
        </p:txBody>
      </p:sp>
      <p:sp>
        <p:nvSpPr>
          <p:cNvPr id="4" name="Slide Image Placeholder 3">
            <a:extLst>
              <a:ext uri="{FF2B5EF4-FFF2-40B4-BE49-F238E27FC236}">
                <a16:creationId xmlns:a16="http://schemas.microsoft.com/office/drawing/2014/main" id="{1241C425-AE93-B544-8168-B6CCECFD6DAC}"/>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AF14F20-6847-9446-9ABA-3CAAC9FD7492}"/>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5E8A5F3-8CBB-874F-956F-F201050A0E5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381E85F-4425-784E-874D-D5C3D9794B2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4E038884-D49C-2D4F-9355-E4120CBDDC8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18780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8721ECBB-72E7-B84E-9CF2-A61BCE87A7A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199163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7928844-09B5-3B40-88F6-BD4B3C7F5FB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ectangle 4">
            <a:extLst>
              <a:ext uri="{FF2B5EF4-FFF2-40B4-BE49-F238E27FC236}">
                <a16:creationId xmlns:a16="http://schemas.microsoft.com/office/drawing/2014/main" id="{023CDAEA-73DE-8C4F-B988-68638840B3CF}"/>
              </a:ext>
            </a:extLst>
          </p:cNvPr>
          <p:cNvSpPr/>
          <p:nvPr userDrawn="1"/>
        </p:nvSpPr>
        <p:spPr>
          <a:xfrm>
            <a:off x="457200" y="1514475"/>
            <a:ext cx="8220075" cy="48815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3346601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B6411A57-0563-BB44-AEAB-53B96730FC0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ectangle 9">
            <a:extLst>
              <a:ext uri="{FF2B5EF4-FFF2-40B4-BE49-F238E27FC236}">
                <a16:creationId xmlns:a16="http://schemas.microsoft.com/office/drawing/2014/main" id="{0BAF0983-1B0B-FA4D-9681-A0FADA1C124C}"/>
              </a:ext>
            </a:extLst>
          </p:cNvPr>
          <p:cNvSpPr/>
          <p:nvPr userDrawn="1"/>
        </p:nvSpPr>
        <p:spPr>
          <a:xfrm>
            <a:off x="755650" y="1514475"/>
            <a:ext cx="7632700" cy="45783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11" name="Group 5">
            <a:extLst>
              <a:ext uri="{FF2B5EF4-FFF2-40B4-BE49-F238E27FC236}">
                <a16:creationId xmlns:a16="http://schemas.microsoft.com/office/drawing/2014/main" id="{05D0573D-C51D-5742-9A62-FF7A8CBAF848}"/>
              </a:ext>
            </a:extLst>
          </p:cNvPr>
          <p:cNvGrpSpPr>
            <a:grpSpLocks/>
          </p:cNvGrpSpPr>
          <p:nvPr userDrawn="1"/>
        </p:nvGrpSpPr>
        <p:grpSpPr bwMode="auto">
          <a:xfrm>
            <a:off x="4002088" y="1738313"/>
            <a:ext cx="4189412" cy="4129087"/>
            <a:chOff x="4002736" y="1755885"/>
            <a:chExt cx="4189074" cy="4129086"/>
          </a:xfrm>
        </p:grpSpPr>
        <p:sp>
          <p:nvSpPr>
            <p:cNvPr id="12" name="Oval 11">
              <a:extLst>
                <a:ext uri="{FF2B5EF4-FFF2-40B4-BE49-F238E27FC236}">
                  <a16:creationId xmlns:a16="http://schemas.microsoft.com/office/drawing/2014/main" id="{E2C89C4C-828D-5F46-BE3B-ECEF8687F0B5}"/>
                </a:ext>
              </a:extLst>
            </p:cNvPr>
            <p:cNvSpPr/>
            <p:nvPr userDrawn="1"/>
          </p:nvSpPr>
          <p:spPr bwMode="auto">
            <a:xfrm>
              <a:off x="4002736"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3" name="Oval 12">
              <a:extLst>
                <a:ext uri="{FF2B5EF4-FFF2-40B4-BE49-F238E27FC236}">
                  <a16:creationId xmlns:a16="http://schemas.microsoft.com/office/drawing/2014/main" id="{69F53CFE-32C7-3A4C-A758-10AF59756A6C}"/>
                </a:ext>
              </a:extLst>
            </p:cNvPr>
            <p:cNvSpPr/>
            <p:nvPr userDrawn="1"/>
          </p:nvSpPr>
          <p:spPr bwMode="auto">
            <a:xfrm>
              <a:off x="6193309"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6" name="Oval 15">
              <a:extLst>
                <a:ext uri="{FF2B5EF4-FFF2-40B4-BE49-F238E27FC236}">
                  <a16:creationId xmlns:a16="http://schemas.microsoft.com/office/drawing/2014/main" id="{17A9A427-2FDE-584C-8030-1A6B05FA19C8}"/>
                </a:ext>
              </a:extLst>
            </p:cNvPr>
            <p:cNvSpPr/>
            <p:nvPr userDrawn="1"/>
          </p:nvSpPr>
          <p:spPr bwMode="auto">
            <a:xfrm>
              <a:off x="6193309" y="3886309"/>
              <a:ext cx="1996914"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7" name="Oval 16">
              <a:extLst>
                <a:ext uri="{FF2B5EF4-FFF2-40B4-BE49-F238E27FC236}">
                  <a16:creationId xmlns:a16="http://schemas.microsoft.com/office/drawing/2014/main" id="{F2CB510C-68AB-5D4D-BFF5-7CB2E8110741}"/>
                </a:ext>
              </a:extLst>
            </p:cNvPr>
            <p:cNvSpPr/>
            <p:nvPr userDrawn="1"/>
          </p:nvSpPr>
          <p:spPr bwMode="auto">
            <a:xfrm>
              <a:off x="4002736" y="3886309"/>
              <a:ext cx="1998501"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gr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0"/>
          </p:nvPr>
        </p:nvSpPr>
        <p:spPr>
          <a:xfrm>
            <a:off x="4012772"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984671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7B04A05B-D723-6843-AA9D-34A77190DD8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25C7A096-1E22-AC48-BCA2-931E00D23104}"/>
              </a:ext>
            </a:extLst>
          </p:cNvPr>
          <p:cNvSpPr/>
          <p:nvPr userDrawn="1"/>
        </p:nvSpPr>
        <p:spPr>
          <a:xfrm>
            <a:off x="4660900" y="1514475"/>
            <a:ext cx="3690938" cy="457835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Rectangle 11">
            <a:extLst>
              <a:ext uri="{FF2B5EF4-FFF2-40B4-BE49-F238E27FC236}">
                <a16:creationId xmlns:a16="http://schemas.microsoft.com/office/drawing/2014/main" id="{C4CC464B-E363-E14A-81AC-895AC8C8C17F}"/>
              </a:ext>
            </a:extLst>
          </p:cNvPr>
          <p:cNvSpPr/>
          <p:nvPr userDrawn="1"/>
        </p:nvSpPr>
        <p:spPr bwMode="auto">
          <a:xfrm>
            <a:off x="750888" y="15144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3" name="Rectangle 12">
            <a:extLst>
              <a:ext uri="{FF2B5EF4-FFF2-40B4-BE49-F238E27FC236}">
                <a16:creationId xmlns:a16="http://schemas.microsoft.com/office/drawing/2014/main" id="{EBEC565B-96F3-9248-AB3A-6E65E1F8AC18}"/>
              </a:ext>
            </a:extLst>
          </p:cNvPr>
          <p:cNvSpPr/>
          <p:nvPr userDrawn="1"/>
        </p:nvSpPr>
        <p:spPr bwMode="auto">
          <a:xfrm>
            <a:off x="750888" y="2678113"/>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5" name="Rectangle 14">
            <a:extLst>
              <a:ext uri="{FF2B5EF4-FFF2-40B4-BE49-F238E27FC236}">
                <a16:creationId xmlns:a16="http://schemas.microsoft.com/office/drawing/2014/main" id="{EE5E1002-FBAB-F945-ADF5-644FC312AB0E}"/>
              </a:ext>
            </a:extLst>
          </p:cNvPr>
          <p:cNvSpPr/>
          <p:nvPr userDrawn="1"/>
        </p:nvSpPr>
        <p:spPr bwMode="auto">
          <a:xfrm>
            <a:off x="750888" y="3841750"/>
            <a:ext cx="3821112" cy="1087438"/>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6" name="Rectangle 15">
            <a:extLst>
              <a:ext uri="{FF2B5EF4-FFF2-40B4-BE49-F238E27FC236}">
                <a16:creationId xmlns:a16="http://schemas.microsoft.com/office/drawing/2014/main" id="{FC974BE2-E1D6-0A40-98D3-EDD8E8A0A05B}"/>
              </a:ext>
            </a:extLst>
          </p:cNvPr>
          <p:cNvSpPr/>
          <p:nvPr userDrawn="1"/>
        </p:nvSpPr>
        <p:spPr bwMode="auto">
          <a:xfrm>
            <a:off x="750888" y="50069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49233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FAC83069-2DDA-EE42-BCC4-A30B8CD03A9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 name="Rectangle 6">
            <a:extLst>
              <a:ext uri="{FF2B5EF4-FFF2-40B4-BE49-F238E27FC236}">
                <a16:creationId xmlns:a16="http://schemas.microsoft.com/office/drawing/2014/main" id="{E053FFF7-CE0F-FD47-BDAC-7DE2F9EDA987}"/>
              </a:ext>
            </a:extLst>
          </p:cNvPr>
          <p:cNvSpPr/>
          <p:nvPr userDrawn="1"/>
        </p:nvSpPr>
        <p:spPr>
          <a:xfrm>
            <a:off x="2895600" y="1514475"/>
            <a:ext cx="5492750"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id="{E67C0F2D-8625-AD4D-BA5E-31A9A3D04968}"/>
              </a:ext>
            </a:extLst>
          </p:cNvPr>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D71B3A1B-99F2-9143-9EA3-C49242F4AEE9}"/>
              </a:ext>
            </a:extLst>
          </p:cNvPr>
          <p:cNvSpPr/>
          <p:nvPr userDrawn="1"/>
        </p:nvSpPr>
        <p:spPr>
          <a:xfrm>
            <a:off x="755650" y="1514475"/>
            <a:ext cx="2036763"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835510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A27C67E1-530B-CC40-B76A-447BF360FAA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 name="Rectangle 11">
            <a:extLst>
              <a:ext uri="{FF2B5EF4-FFF2-40B4-BE49-F238E27FC236}">
                <a16:creationId xmlns:a16="http://schemas.microsoft.com/office/drawing/2014/main" id="{954CB932-DD39-9846-A0A0-CC0941418E56}"/>
              </a:ext>
            </a:extLst>
          </p:cNvPr>
          <p:cNvSpPr/>
          <p:nvPr userDrawn="1"/>
        </p:nvSpPr>
        <p:spPr>
          <a:xfrm>
            <a:off x="755650" y="1514475"/>
            <a:ext cx="2852738" cy="457835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3" name="Rectangle 12">
            <a:extLst>
              <a:ext uri="{FF2B5EF4-FFF2-40B4-BE49-F238E27FC236}">
                <a16:creationId xmlns:a16="http://schemas.microsoft.com/office/drawing/2014/main" id="{9114887A-B84B-D647-8D1B-02F19A6F3603}"/>
              </a:ext>
            </a:extLst>
          </p:cNvPr>
          <p:cNvSpPr/>
          <p:nvPr userDrawn="1"/>
        </p:nvSpPr>
        <p:spPr>
          <a:xfrm>
            <a:off x="3683000" y="4614863"/>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3128EDAC-24BA-054F-AD19-AA45A9F8DD51}"/>
              </a:ext>
            </a:extLst>
          </p:cNvPr>
          <p:cNvSpPr/>
          <p:nvPr userDrawn="1"/>
        </p:nvSpPr>
        <p:spPr>
          <a:xfrm>
            <a:off x="3683000" y="1519238"/>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AE95A122-02BB-4F4A-A112-38878E215DDE}"/>
              </a:ext>
            </a:extLst>
          </p:cNvPr>
          <p:cNvSpPr/>
          <p:nvPr userDrawn="1"/>
        </p:nvSpPr>
        <p:spPr>
          <a:xfrm>
            <a:off x="3683000" y="3067050"/>
            <a:ext cx="4705350" cy="14779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251078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91CC0995-6617-FD4A-A027-13BD3753C2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BE5FE0CC-29EE-7442-9C58-1797F9676E8A}"/>
              </a:ext>
            </a:extLst>
          </p:cNvPr>
          <p:cNvSpPr/>
          <p:nvPr userDrawn="1"/>
        </p:nvSpPr>
        <p:spPr>
          <a:xfrm>
            <a:off x="4611688" y="1514475"/>
            <a:ext cx="3776662" cy="28146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73EA3AFD-89A1-914F-8E7D-294CBCB933FE}"/>
              </a:ext>
            </a:extLst>
          </p:cNvPr>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E11FEC72-AD8B-8347-89C4-1266EEC7E01E}"/>
              </a:ext>
            </a:extLst>
          </p:cNvPr>
          <p:cNvSpPr/>
          <p:nvPr userDrawn="1"/>
        </p:nvSpPr>
        <p:spPr>
          <a:xfrm>
            <a:off x="755650"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8631C70B-A6AE-7D4C-89D8-2C741AB16AC8}"/>
              </a:ext>
            </a:extLst>
          </p:cNvPr>
          <p:cNvSpPr/>
          <p:nvPr userDrawn="1"/>
        </p:nvSpPr>
        <p:spPr>
          <a:xfrm>
            <a:off x="2684463"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589350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2F80C7D3-8226-284B-B859-A11B36D86D4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60A03471-81F5-2C40-BF4D-18FD7DEFCBF3}"/>
              </a:ext>
            </a:extLst>
          </p:cNvPr>
          <p:cNvSpPr/>
          <p:nvPr userDrawn="1"/>
        </p:nvSpPr>
        <p:spPr>
          <a:xfrm>
            <a:off x="503238" y="2501900"/>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35201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9E798126-2498-1B45-AE4D-49CDDA3F631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ounded Rectangle 10">
            <a:extLst>
              <a:ext uri="{FF2B5EF4-FFF2-40B4-BE49-F238E27FC236}">
                <a16:creationId xmlns:a16="http://schemas.microsoft.com/office/drawing/2014/main" id="{FF03698D-C624-0644-8FAD-FF4B436E9C39}"/>
              </a:ext>
            </a:extLst>
          </p:cNvPr>
          <p:cNvSpPr/>
          <p:nvPr userDrawn="1"/>
        </p:nvSpPr>
        <p:spPr>
          <a:xfrm>
            <a:off x="760413" y="4340225"/>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8" name="Rounded Rectangle 17">
            <a:extLst>
              <a:ext uri="{FF2B5EF4-FFF2-40B4-BE49-F238E27FC236}">
                <a16:creationId xmlns:a16="http://schemas.microsoft.com/office/drawing/2014/main" id="{AF0CA520-B631-0840-9F79-D35041607CF4}"/>
              </a:ext>
            </a:extLst>
          </p:cNvPr>
          <p:cNvSpPr/>
          <p:nvPr userDrawn="1"/>
        </p:nvSpPr>
        <p:spPr>
          <a:xfrm>
            <a:off x="3336925" y="4340225"/>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9" name="Rounded Rectangle 18">
            <a:extLst>
              <a:ext uri="{FF2B5EF4-FFF2-40B4-BE49-F238E27FC236}">
                <a16:creationId xmlns:a16="http://schemas.microsoft.com/office/drawing/2014/main" id="{C643F971-3BCD-F54B-BFB9-2B2F02175A99}"/>
              </a:ext>
            </a:extLst>
          </p:cNvPr>
          <p:cNvSpPr/>
          <p:nvPr userDrawn="1"/>
        </p:nvSpPr>
        <p:spPr>
          <a:xfrm>
            <a:off x="5915025" y="4340225"/>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0" name="Rounded Rectangle 19">
            <a:extLst>
              <a:ext uri="{FF2B5EF4-FFF2-40B4-BE49-F238E27FC236}">
                <a16:creationId xmlns:a16="http://schemas.microsoft.com/office/drawing/2014/main" id="{B10FA6F7-087F-BE4D-8E14-CBFA70E2949D}"/>
              </a:ext>
            </a:extLst>
          </p:cNvPr>
          <p:cNvSpPr/>
          <p:nvPr userDrawn="1"/>
        </p:nvSpPr>
        <p:spPr>
          <a:xfrm>
            <a:off x="755650" y="2493963"/>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 name="Rounded Rectangle 21">
            <a:extLst>
              <a:ext uri="{FF2B5EF4-FFF2-40B4-BE49-F238E27FC236}">
                <a16:creationId xmlns:a16="http://schemas.microsoft.com/office/drawing/2014/main" id="{6383F968-798B-A241-9E34-74CB570BB56A}"/>
              </a:ext>
            </a:extLst>
          </p:cNvPr>
          <p:cNvSpPr/>
          <p:nvPr userDrawn="1"/>
        </p:nvSpPr>
        <p:spPr>
          <a:xfrm>
            <a:off x="3332163" y="2493963"/>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3" name="Rounded Rectangle 22">
            <a:extLst>
              <a:ext uri="{FF2B5EF4-FFF2-40B4-BE49-F238E27FC236}">
                <a16:creationId xmlns:a16="http://schemas.microsoft.com/office/drawing/2014/main" id="{D1F82636-1C87-1246-A299-DB28AD692F2E}"/>
              </a:ext>
            </a:extLst>
          </p:cNvPr>
          <p:cNvSpPr/>
          <p:nvPr userDrawn="1"/>
        </p:nvSpPr>
        <p:spPr>
          <a:xfrm>
            <a:off x="5910263" y="2493963"/>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09929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C60C29D8-9CE8-6B4D-9301-52D9090941B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203A2CF1-9033-814C-BE40-07E35206EC10}"/>
              </a:ext>
            </a:extLst>
          </p:cNvPr>
          <p:cNvSpPr/>
          <p:nvPr userDrawn="1"/>
        </p:nvSpPr>
        <p:spPr>
          <a:xfrm>
            <a:off x="3752850" y="4616450"/>
            <a:ext cx="2274888" cy="14668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12" name="Rectangle 11">
            <a:extLst>
              <a:ext uri="{FF2B5EF4-FFF2-40B4-BE49-F238E27FC236}">
                <a16:creationId xmlns:a16="http://schemas.microsoft.com/office/drawing/2014/main" id="{6520B363-2A47-8D4F-BD33-149B12355776}"/>
              </a:ext>
            </a:extLst>
          </p:cNvPr>
          <p:cNvSpPr/>
          <p:nvPr userDrawn="1"/>
        </p:nvSpPr>
        <p:spPr>
          <a:xfrm>
            <a:off x="3752850" y="3067050"/>
            <a:ext cx="2274888" cy="1460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19" name="Rectangle 18">
            <a:extLst>
              <a:ext uri="{FF2B5EF4-FFF2-40B4-BE49-F238E27FC236}">
                <a16:creationId xmlns:a16="http://schemas.microsoft.com/office/drawing/2014/main" id="{4F121199-7102-7640-851A-B4333CA324A5}"/>
              </a:ext>
            </a:extLst>
          </p:cNvPr>
          <p:cNvSpPr/>
          <p:nvPr userDrawn="1"/>
        </p:nvSpPr>
        <p:spPr>
          <a:xfrm>
            <a:off x="3752850" y="1514475"/>
            <a:ext cx="2274888" cy="146367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0" name="Rectangle 19">
            <a:extLst>
              <a:ext uri="{FF2B5EF4-FFF2-40B4-BE49-F238E27FC236}">
                <a16:creationId xmlns:a16="http://schemas.microsoft.com/office/drawing/2014/main" id="{2BC31747-B446-6948-9FAB-00690BFDF77C}"/>
              </a:ext>
            </a:extLst>
          </p:cNvPr>
          <p:cNvSpPr/>
          <p:nvPr userDrawn="1"/>
        </p:nvSpPr>
        <p:spPr>
          <a:xfrm>
            <a:off x="6119813" y="4616450"/>
            <a:ext cx="2274887" cy="14668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1" name="Rectangle 20">
            <a:extLst>
              <a:ext uri="{FF2B5EF4-FFF2-40B4-BE49-F238E27FC236}">
                <a16:creationId xmlns:a16="http://schemas.microsoft.com/office/drawing/2014/main" id="{795BFBC9-1B04-7B4C-8DD5-798B1BBCD211}"/>
              </a:ext>
            </a:extLst>
          </p:cNvPr>
          <p:cNvSpPr/>
          <p:nvPr userDrawn="1"/>
        </p:nvSpPr>
        <p:spPr>
          <a:xfrm>
            <a:off x="6119813" y="3067050"/>
            <a:ext cx="2274887" cy="14605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22" name="Rectangle 21">
            <a:extLst>
              <a:ext uri="{FF2B5EF4-FFF2-40B4-BE49-F238E27FC236}">
                <a16:creationId xmlns:a16="http://schemas.microsoft.com/office/drawing/2014/main" id="{4AFCCBB3-FEA3-3841-A4A6-96B48AAF0406}"/>
              </a:ext>
            </a:extLst>
          </p:cNvPr>
          <p:cNvSpPr/>
          <p:nvPr userDrawn="1"/>
        </p:nvSpPr>
        <p:spPr>
          <a:xfrm>
            <a:off x="6119813" y="1514475"/>
            <a:ext cx="2274887" cy="1463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6685821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66A68674-78E1-3342-B702-0C6EA15C4D6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CFE0A949-781C-9B45-83A9-6EE1D3C9E07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B6B1421F-7DBD-A94E-82CF-16676A7812C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Success Criteria</a:t>
            </a:r>
          </a:p>
        </p:txBody>
      </p:sp>
      <p:sp>
        <p:nvSpPr>
          <p:cNvPr id="6" name="Title 1">
            <a:extLst>
              <a:ext uri="{FF2B5EF4-FFF2-40B4-BE49-F238E27FC236}">
                <a16:creationId xmlns:a16="http://schemas.microsoft.com/office/drawing/2014/main" id="{CE4E9638-9E62-3E4B-BE7C-CB27C7EC588C}"/>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Aim</a:t>
            </a:r>
          </a:p>
        </p:txBody>
      </p:sp>
      <p:sp>
        <p:nvSpPr>
          <p:cNvPr id="7" name="Content Placeholder 15">
            <a:extLst>
              <a:ext uri="{FF2B5EF4-FFF2-40B4-BE49-F238E27FC236}">
                <a16:creationId xmlns:a16="http://schemas.microsoft.com/office/drawing/2014/main" id="{86120703-6CE5-824E-9C2A-67EE70BA87C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pPr fontAlgn="auto">
              <a:spcAft>
                <a:spcPts val="0"/>
              </a:spcAft>
              <a:defRPr/>
            </a:pPr>
            <a:r>
              <a:rPr lang="en-GB" dirty="0"/>
              <a:t>Statement 2</a:t>
            </a:r>
          </a:p>
          <a:p>
            <a:pPr lvl="1" fontAlgn="auto">
              <a:spcAft>
                <a:spcPts val="0"/>
              </a:spcAft>
              <a:defRPr/>
            </a:pPr>
            <a:r>
              <a:rPr lang="en-GB" dirty="0"/>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4071566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176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CE6F4"/>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D939920-8571-A543-9165-3523F7A0DF27}"/>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3E55E30-6FF8-0E49-95B7-5190F8C093F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63" r:id="rId13"/>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tif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20">
            <a:extLst>
              <a:ext uri="{FF2B5EF4-FFF2-40B4-BE49-F238E27FC236}">
                <a16:creationId xmlns:a16="http://schemas.microsoft.com/office/drawing/2014/main" id="{775BB4F4-C1A9-E142-9E45-58AD615154F0}"/>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What Happens in Winter?</a:t>
            </a:r>
          </a:p>
        </p:txBody>
      </p:sp>
      <p:sp>
        <p:nvSpPr>
          <p:cNvPr id="6" name="Rectangle 5">
            <a:extLst>
              <a:ext uri="{FF2B5EF4-FFF2-40B4-BE49-F238E27FC236}">
                <a16:creationId xmlns:a16="http://schemas.microsoft.com/office/drawing/2014/main" id="{D50A1129-1EEF-DB4A-B810-C073F22BC31B}"/>
              </a:ext>
            </a:extLst>
          </p:cNvPr>
          <p:cNvSpPr/>
          <p:nvPr/>
        </p:nvSpPr>
        <p:spPr bwMode="auto">
          <a:xfrm>
            <a:off x="755650" y="1466850"/>
            <a:ext cx="1768475" cy="2128838"/>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400" dirty="0">
                <a:solidFill>
                  <a:schemeClr val="tx1"/>
                </a:solidFill>
              </a:rPr>
              <a:t>Winter is one of the four seasons. </a:t>
            </a:r>
            <a:br>
              <a:rPr lang="en-GB" altLang="en-US" sz="1400" dirty="0">
                <a:solidFill>
                  <a:schemeClr val="tx1"/>
                </a:solidFill>
              </a:rPr>
            </a:br>
            <a:r>
              <a:rPr lang="en-GB" altLang="en-US" sz="1400" dirty="0">
                <a:solidFill>
                  <a:schemeClr val="tx1"/>
                </a:solidFill>
              </a:rPr>
              <a:t>It is the season that comes after autumn.</a:t>
            </a:r>
          </a:p>
        </p:txBody>
      </p:sp>
      <p:sp>
        <p:nvSpPr>
          <p:cNvPr id="19" name="Rectangle 18">
            <a:extLst>
              <a:ext uri="{FF2B5EF4-FFF2-40B4-BE49-F238E27FC236}">
                <a16:creationId xmlns:a16="http://schemas.microsoft.com/office/drawing/2014/main" id="{6D7ACA1E-ED71-9A4E-AD2D-D1D765E5016E}"/>
              </a:ext>
            </a:extLst>
          </p:cNvPr>
          <p:cNvSpPr/>
          <p:nvPr/>
        </p:nvSpPr>
        <p:spPr bwMode="auto">
          <a:xfrm>
            <a:off x="4657725" y="1466850"/>
            <a:ext cx="1768475" cy="2128838"/>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400" dirty="0">
                <a:solidFill>
                  <a:schemeClr val="tx1"/>
                </a:solidFill>
              </a:rPr>
              <a:t>During the winter there is less sunlight, which means the days are shorter and colder than during any other season.</a:t>
            </a:r>
          </a:p>
        </p:txBody>
      </p:sp>
      <p:sp>
        <p:nvSpPr>
          <p:cNvPr id="20" name="Rectangle 19">
            <a:extLst>
              <a:ext uri="{FF2B5EF4-FFF2-40B4-BE49-F238E27FC236}">
                <a16:creationId xmlns:a16="http://schemas.microsoft.com/office/drawing/2014/main" id="{B03B3B97-5A51-3241-A9E0-FFB854CAACF1}"/>
              </a:ext>
            </a:extLst>
          </p:cNvPr>
          <p:cNvSpPr/>
          <p:nvPr/>
        </p:nvSpPr>
        <p:spPr bwMode="auto">
          <a:xfrm>
            <a:off x="6608763" y="1466850"/>
            <a:ext cx="1768475" cy="2128838"/>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altLang="en-US" sz="1400" dirty="0">
                <a:solidFill>
                  <a:schemeClr val="tx1"/>
                </a:solidFill>
              </a:rPr>
              <a:t>Most trees and plants stop growing in </a:t>
            </a:r>
            <a:br>
              <a:rPr lang="en-GB" altLang="en-US" sz="1400" dirty="0">
                <a:solidFill>
                  <a:schemeClr val="tx1"/>
                </a:solidFill>
              </a:rPr>
            </a:br>
            <a:r>
              <a:rPr lang="en-GB" altLang="en-US" sz="1400" dirty="0">
                <a:solidFill>
                  <a:schemeClr val="tx1"/>
                </a:solidFill>
              </a:rPr>
              <a:t>the winter.</a:t>
            </a: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p:txBody>
      </p:sp>
      <p:sp>
        <p:nvSpPr>
          <p:cNvPr id="23" name="Rectangle 22">
            <a:extLst>
              <a:ext uri="{FF2B5EF4-FFF2-40B4-BE49-F238E27FC236}">
                <a16:creationId xmlns:a16="http://schemas.microsoft.com/office/drawing/2014/main" id="{5D76C466-BB1D-6E49-B5C5-D0F05B89CEAC}"/>
              </a:ext>
            </a:extLst>
          </p:cNvPr>
          <p:cNvSpPr/>
          <p:nvPr/>
        </p:nvSpPr>
        <p:spPr bwMode="auto">
          <a:xfrm>
            <a:off x="755650" y="3767138"/>
            <a:ext cx="1768475" cy="2128837"/>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endParaRPr lang="en-GB" altLang="en-US" sz="1400" dirty="0">
              <a:solidFill>
                <a:schemeClr val="tx1"/>
              </a:solidFill>
            </a:endParaRPr>
          </a:p>
          <a:p>
            <a:pPr algn="r" eaLnBrk="1" fontAlgn="auto" hangingPunct="1">
              <a:spcBef>
                <a:spcPts val="0"/>
              </a:spcBef>
              <a:spcAft>
                <a:spcPts val="0"/>
              </a:spcAft>
              <a:defRPr/>
            </a:pPr>
            <a:r>
              <a:rPr lang="en-GB" altLang="en-US" sz="1400" dirty="0">
                <a:solidFill>
                  <a:schemeClr val="tx1"/>
                </a:solidFill>
              </a:rPr>
              <a:t>Many animals hibernate. </a:t>
            </a: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p:txBody>
      </p:sp>
      <p:sp>
        <p:nvSpPr>
          <p:cNvPr id="24" name="Rectangle 23">
            <a:extLst>
              <a:ext uri="{FF2B5EF4-FFF2-40B4-BE49-F238E27FC236}">
                <a16:creationId xmlns:a16="http://schemas.microsoft.com/office/drawing/2014/main" id="{722895E4-125A-D049-B08C-FD699B2F906A}"/>
              </a:ext>
            </a:extLst>
          </p:cNvPr>
          <p:cNvSpPr/>
          <p:nvPr/>
        </p:nvSpPr>
        <p:spPr bwMode="auto">
          <a:xfrm>
            <a:off x="2706688" y="3767138"/>
            <a:ext cx="1768475" cy="2128837"/>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400" dirty="0">
                <a:solidFill>
                  <a:schemeClr val="tx1"/>
                </a:solidFill>
              </a:rPr>
              <a:t>Many festivals are celebrated during the winter including Christmas, New Year, Hanukkah and Valentine’s Day. </a:t>
            </a:r>
          </a:p>
        </p:txBody>
      </p:sp>
      <p:sp>
        <p:nvSpPr>
          <p:cNvPr id="29" name="Rectangle 28">
            <a:extLst>
              <a:ext uri="{FF2B5EF4-FFF2-40B4-BE49-F238E27FC236}">
                <a16:creationId xmlns:a16="http://schemas.microsoft.com/office/drawing/2014/main" id="{A9EF835D-6363-F24E-A377-116B84B0F0A0}"/>
              </a:ext>
            </a:extLst>
          </p:cNvPr>
          <p:cNvSpPr/>
          <p:nvPr/>
        </p:nvSpPr>
        <p:spPr bwMode="auto">
          <a:xfrm>
            <a:off x="4657725" y="3767138"/>
            <a:ext cx="3719513" cy="2128837"/>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400" dirty="0">
                <a:solidFill>
                  <a:schemeClr val="tx1"/>
                </a:solidFill>
              </a:rPr>
              <a:t>There are many outside </a:t>
            </a:r>
            <a:br>
              <a:rPr lang="en-GB" altLang="en-US" sz="1400" dirty="0">
                <a:solidFill>
                  <a:schemeClr val="tx1"/>
                </a:solidFill>
              </a:rPr>
            </a:br>
            <a:r>
              <a:rPr lang="en-GB" altLang="en-US" sz="1400" dirty="0">
                <a:solidFill>
                  <a:schemeClr val="tx1"/>
                </a:solidFill>
              </a:rPr>
              <a:t>activities that people enjoy </a:t>
            </a:r>
            <a:br>
              <a:rPr lang="en-GB" altLang="en-US" sz="1400" dirty="0">
                <a:solidFill>
                  <a:schemeClr val="tx1"/>
                </a:solidFill>
              </a:rPr>
            </a:br>
            <a:r>
              <a:rPr lang="en-GB" altLang="en-US" sz="1400" dirty="0">
                <a:solidFill>
                  <a:schemeClr val="tx1"/>
                </a:solidFill>
              </a:rPr>
              <a:t>in the winter season such </a:t>
            </a:r>
            <a:br>
              <a:rPr lang="en-GB" altLang="en-US" sz="1400" dirty="0">
                <a:solidFill>
                  <a:schemeClr val="tx1"/>
                </a:solidFill>
              </a:rPr>
            </a:br>
            <a:r>
              <a:rPr lang="en-GB" altLang="en-US" sz="1400" dirty="0">
                <a:solidFill>
                  <a:schemeClr val="tx1"/>
                </a:solidFill>
              </a:rPr>
              <a:t>as making snowmen, sledging,</a:t>
            </a:r>
            <a:br>
              <a:rPr lang="en-GB" altLang="en-US" sz="1400" dirty="0">
                <a:solidFill>
                  <a:schemeClr val="tx1"/>
                </a:solidFill>
              </a:rPr>
            </a:br>
            <a:r>
              <a:rPr lang="en-GB" altLang="en-US" sz="1400" dirty="0">
                <a:solidFill>
                  <a:schemeClr val="tx1"/>
                </a:solidFill>
              </a:rPr>
              <a:t>and ice skating. Cold weather</a:t>
            </a:r>
            <a:br>
              <a:rPr lang="en-GB" altLang="en-US" sz="1400" dirty="0">
                <a:solidFill>
                  <a:schemeClr val="tx1"/>
                </a:solidFill>
              </a:rPr>
            </a:br>
            <a:r>
              <a:rPr lang="en-GB" altLang="en-US" sz="1400" dirty="0">
                <a:solidFill>
                  <a:schemeClr val="tx1"/>
                </a:solidFill>
              </a:rPr>
              <a:t>and snow can be a lot of fun!</a:t>
            </a:r>
          </a:p>
        </p:txBody>
      </p:sp>
      <p:pic>
        <p:nvPicPr>
          <p:cNvPr id="16389" name="Picture 10">
            <a:extLst>
              <a:ext uri="{FF2B5EF4-FFF2-40B4-BE49-F238E27FC236}">
                <a16:creationId xmlns:a16="http://schemas.microsoft.com/office/drawing/2014/main" id="{DA7026D8-4428-AF4A-94D1-30B9B44C1F7D}"/>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99263" y="3844925"/>
            <a:ext cx="15779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31">
            <a:extLst>
              <a:ext uri="{FF2B5EF4-FFF2-40B4-BE49-F238E27FC236}">
                <a16:creationId xmlns:a16="http://schemas.microsoft.com/office/drawing/2014/main" id="{FD2EDF5C-D853-6240-BED3-1ECAD62B584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27813" y="2300288"/>
            <a:ext cx="979487" cy="127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CDBCA3E1-9DDD-584A-8133-47D774A5F424}"/>
              </a:ext>
            </a:extLst>
          </p:cNvPr>
          <p:cNvGrpSpPr>
            <a:grpSpLocks/>
          </p:cNvGrpSpPr>
          <p:nvPr/>
        </p:nvGrpSpPr>
        <p:grpSpPr bwMode="auto">
          <a:xfrm>
            <a:off x="2706688" y="1466850"/>
            <a:ext cx="1768475" cy="2128838"/>
            <a:chOff x="2706688" y="1466850"/>
            <a:chExt cx="1768475" cy="2128838"/>
          </a:xfrm>
        </p:grpSpPr>
        <p:sp>
          <p:nvSpPr>
            <p:cNvPr id="18" name="Rectangle 17">
              <a:extLst>
                <a:ext uri="{FF2B5EF4-FFF2-40B4-BE49-F238E27FC236}">
                  <a16:creationId xmlns:a16="http://schemas.microsoft.com/office/drawing/2014/main" id="{D307A40F-FE88-784C-9CEE-95E1FA0DD008}"/>
                </a:ext>
              </a:extLst>
            </p:cNvPr>
            <p:cNvSpPr/>
            <p:nvPr/>
          </p:nvSpPr>
          <p:spPr bwMode="auto">
            <a:xfrm>
              <a:off x="2706688" y="1466850"/>
              <a:ext cx="1768475" cy="2128838"/>
            </a:xfrm>
            <a:prstGeom prst="rect">
              <a:avLst/>
            </a:prstGeom>
            <a:solidFill>
              <a:srgbClr val="CCFFFF"/>
            </a:solidFill>
            <a:ln w="38100">
              <a:solidFill>
                <a:srgbClr val="80C1E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ltLang="en-US" sz="1400" dirty="0">
                  <a:solidFill>
                    <a:schemeClr val="tx1"/>
                  </a:solidFill>
                </a:rPr>
                <a:t>Winter begins on 22</a:t>
              </a:r>
              <a:r>
                <a:rPr lang="en-GB" altLang="en-US" sz="1400" baseline="30000" dirty="0">
                  <a:solidFill>
                    <a:schemeClr val="tx1"/>
                  </a:solidFill>
                </a:rPr>
                <a:t>nd</a:t>
              </a:r>
              <a:r>
                <a:rPr lang="en-GB" altLang="en-US" sz="1400" dirty="0">
                  <a:solidFill>
                    <a:schemeClr val="tx1"/>
                  </a:solidFill>
                </a:rPr>
                <a:t> December</a:t>
              </a:r>
              <a:br>
                <a:rPr lang="en-GB" altLang="en-US" sz="1400" dirty="0">
                  <a:solidFill>
                    <a:schemeClr val="tx1"/>
                  </a:solidFill>
                </a:rPr>
              </a:br>
              <a:r>
                <a:rPr lang="en-GB" altLang="en-US" sz="1400" dirty="0">
                  <a:solidFill>
                    <a:schemeClr val="tx1"/>
                  </a:solidFill>
                </a:rPr>
                <a:t>and finishes </a:t>
              </a:r>
              <a:br>
                <a:rPr lang="en-GB" altLang="en-US" sz="1400" dirty="0">
                  <a:solidFill>
                    <a:schemeClr val="tx1"/>
                  </a:solidFill>
                </a:rPr>
              </a:br>
              <a:r>
                <a:rPr lang="en-GB" altLang="en-US" sz="1400" dirty="0">
                  <a:solidFill>
                    <a:schemeClr val="tx1"/>
                  </a:solidFill>
                </a:rPr>
                <a:t>in March. </a:t>
              </a: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a:p>
              <a:pPr eaLnBrk="1" fontAlgn="auto" hangingPunct="1">
                <a:spcBef>
                  <a:spcPts val="0"/>
                </a:spcBef>
                <a:spcAft>
                  <a:spcPts val="0"/>
                </a:spcAft>
                <a:defRPr/>
              </a:pPr>
              <a:endParaRPr lang="en-GB" altLang="en-US" sz="1400" dirty="0">
                <a:solidFill>
                  <a:schemeClr val="tx1"/>
                </a:solidFill>
              </a:endParaRPr>
            </a:p>
          </p:txBody>
        </p:sp>
        <p:pic>
          <p:nvPicPr>
            <p:cNvPr id="16397" name="Picture 36">
              <a:extLst>
                <a:ext uri="{FF2B5EF4-FFF2-40B4-BE49-F238E27FC236}">
                  <a16:creationId xmlns:a16="http://schemas.microsoft.com/office/drawing/2014/main" id="{71CE758A-E843-7140-942C-7A9379B9642A}"/>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194921" y="2220320"/>
              <a:ext cx="1202523" cy="1355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392" name="Picture 38">
            <a:extLst>
              <a:ext uri="{FF2B5EF4-FFF2-40B4-BE49-F238E27FC236}">
                <a16:creationId xmlns:a16="http://schemas.microsoft.com/office/drawing/2014/main" id="{3FA75907-4668-3647-BAAC-F671505A9AF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774700" y="4759325"/>
            <a:ext cx="12382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39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639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3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20">
            <a:extLst>
              <a:ext uri="{FF2B5EF4-FFF2-40B4-BE49-F238E27FC236}">
                <a16:creationId xmlns:a16="http://schemas.microsoft.com/office/drawing/2014/main" id="{1B550E22-3FE3-3645-A75E-8C788BF099BA}"/>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Staying Warm</a:t>
            </a:r>
          </a:p>
        </p:txBody>
      </p:sp>
      <p:sp>
        <p:nvSpPr>
          <p:cNvPr id="10" name="Rectangle 9">
            <a:extLst>
              <a:ext uri="{FF2B5EF4-FFF2-40B4-BE49-F238E27FC236}">
                <a16:creationId xmlns:a16="http://schemas.microsoft.com/office/drawing/2014/main" id="{4F530246-E543-BF41-9411-A38096621B5D}"/>
              </a:ext>
            </a:extLst>
          </p:cNvPr>
          <p:cNvSpPr/>
          <p:nvPr/>
        </p:nvSpPr>
        <p:spPr>
          <a:xfrm>
            <a:off x="4687888" y="1481138"/>
            <a:ext cx="3695700" cy="424338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0A73F9C4-A92B-D645-9EB5-782A62F4471A}"/>
              </a:ext>
            </a:extLst>
          </p:cNvPr>
          <p:cNvSpPr/>
          <p:nvPr/>
        </p:nvSpPr>
        <p:spPr>
          <a:xfrm>
            <a:off x="750888" y="1481138"/>
            <a:ext cx="3695700" cy="424338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extBox 11">
            <a:extLst>
              <a:ext uri="{FF2B5EF4-FFF2-40B4-BE49-F238E27FC236}">
                <a16:creationId xmlns:a16="http://schemas.microsoft.com/office/drawing/2014/main" id="{BAB080EE-5B6E-9246-BAA1-D8E61BEA5980}"/>
              </a:ext>
            </a:extLst>
          </p:cNvPr>
          <p:cNvSpPr txBox="1">
            <a:spLocks noChangeArrowheads="1"/>
          </p:cNvSpPr>
          <p:nvPr/>
        </p:nvSpPr>
        <p:spPr bwMode="auto">
          <a:xfrm>
            <a:off x="747713" y="4676775"/>
            <a:ext cx="3698875" cy="1047750"/>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To stay warm, people wear</a:t>
            </a:r>
            <a:br>
              <a:rPr lang="en-GB" altLang="en-US">
                <a:solidFill>
                  <a:schemeClr val="tx1"/>
                </a:solidFill>
              </a:rPr>
            </a:br>
            <a:r>
              <a:rPr lang="en-GB" altLang="en-US">
                <a:solidFill>
                  <a:schemeClr val="tx1"/>
                </a:solidFill>
              </a:rPr>
              <a:t>extra clothing such as warm coats, hats, scarves and gloves. </a:t>
            </a:r>
          </a:p>
        </p:txBody>
      </p:sp>
      <p:sp>
        <p:nvSpPr>
          <p:cNvPr id="17414" name="TextBox 15">
            <a:extLst>
              <a:ext uri="{FF2B5EF4-FFF2-40B4-BE49-F238E27FC236}">
                <a16:creationId xmlns:a16="http://schemas.microsoft.com/office/drawing/2014/main" id="{5FDD3589-C438-B748-B1F1-210188BE1A65}"/>
              </a:ext>
            </a:extLst>
          </p:cNvPr>
          <p:cNvSpPr txBox="1">
            <a:spLocks noChangeArrowheads="1"/>
          </p:cNvSpPr>
          <p:nvPr/>
        </p:nvSpPr>
        <p:spPr bwMode="auto">
          <a:xfrm>
            <a:off x="4687888" y="4676775"/>
            <a:ext cx="3700462" cy="1047750"/>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To keep our houses warm </a:t>
            </a:r>
            <a:br>
              <a:rPr lang="en-GB" altLang="en-US">
                <a:solidFill>
                  <a:schemeClr val="tx1"/>
                </a:solidFill>
              </a:rPr>
            </a:br>
            <a:r>
              <a:rPr lang="en-GB" altLang="en-US">
                <a:solidFill>
                  <a:schemeClr val="tx1"/>
                </a:solidFill>
              </a:rPr>
              <a:t>we light the fire or turn on </a:t>
            </a:r>
            <a:br>
              <a:rPr lang="en-GB" altLang="en-US">
                <a:solidFill>
                  <a:schemeClr val="tx1"/>
                </a:solidFill>
              </a:rPr>
            </a:br>
            <a:r>
              <a:rPr lang="en-GB" altLang="en-US">
                <a:solidFill>
                  <a:schemeClr val="tx1"/>
                </a:solidFill>
              </a:rPr>
              <a:t>the heating system.</a:t>
            </a:r>
          </a:p>
        </p:txBody>
      </p:sp>
      <p:pic>
        <p:nvPicPr>
          <p:cNvPr id="2" name="Picture 26">
            <a:extLst>
              <a:ext uri="{FF2B5EF4-FFF2-40B4-BE49-F238E27FC236}">
                <a16:creationId xmlns:a16="http://schemas.microsoft.com/office/drawing/2014/main" id="{EB6C0F05-B97C-A448-9D3A-9905B939C257}"/>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17675" y="1771650"/>
            <a:ext cx="1757363"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27">
            <a:extLst>
              <a:ext uri="{FF2B5EF4-FFF2-40B4-BE49-F238E27FC236}">
                <a16:creationId xmlns:a16="http://schemas.microsoft.com/office/drawing/2014/main" id="{1A630073-490B-044C-AAEC-40F92002B47E}"/>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06975" y="1973263"/>
            <a:ext cx="3051175"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4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4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4EE18F3-EACD-2F40-905C-421EAA810A75}"/>
              </a:ext>
            </a:extLst>
          </p:cNvPr>
          <p:cNvSpPr/>
          <p:nvPr/>
        </p:nvSpPr>
        <p:spPr>
          <a:xfrm>
            <a:off x="757238" y="3810000"/>
            <a:ext cx="3814762" cy="206057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Rectangle 26">
            <a:extLst>
              <a:ext uri="{FF2B5EF4-FFF2-40B4-BE49-F238E27FC236}">
                <a16:creationId xmlns:a16="http://schemas.microsoft.com/office/drawing/2014/main" id="{7E34B36E-0B3A-2C4B-80C9-FA10FBAA41B4}"/>
              </a:ext>
            </a:extLst>
          </p:cNvPr>
          <p:cNvSpPr/>
          <p:nvPr/>
        </p:nvSpPr>
        <p:spPr>
          <a:xfrm>
            <a:off x="757238" y="1498600"/>
            <a:ext cx="3813175" cy="206057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ectangle 13">
            <a:extLst>
              <a:ext uri="{FF2B5EF4-FFF2-40B4-BE49-F238E27FC236}">
                <a16:creationId xmlns:a16="http://schemas.microsoft.com/office/drawing/2014/main" id="{3F5D0CA0-80AB-AD4D-B62F-4F61D84A6935}"/>
              </a:ext>
            </a:extLst>
          </p:cNvPr>
          <p:cNvSpPr/>
          <p:nvPr/>
        </p:nvSpPr>
        <p:spPr bwMode="auto">
          <a:xfrm>
            <a:off x="4573588" y="3810000"/>
            <a:ext cx="3813175" cy="206057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551C273D-434E-634F-A01E-EBDF045765B2}"/>
              </a:ext>
            </a:extLst>
          </p:cNvPr>
          <p:cNvSpPr/>
          <p:nvPr/>
        </p:nvSpPr>
        <p:spPr bwMode="auto">
          <a:xfrm>
            <a:off x="4572000" y="1498600"/>
            <a:ext cx="3813175" cy="206057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7" name="TextBox 11">
            <a:extLst>
              <a:ext uri="{FF2B5EF4-FFF2-40B4-BE49-F238E27FC236}">
                <a16:creationId xmlns:a16="http://schemas.microsoft.com/office/drawing/2014/main" id="{28C66265-5653-9248-A182-3F52A99150B5}"/>
              </a:ext>
            </a:extLst>
          </p:cNvPr>
          <p:cNvSpPr txBox="1">
            <a:spLocks noChangeArrowheads="1"/>
          </p:cNvSpPr>
          <p:nvPr/>
        </p:nvSpPr>
        <p:spPr bwMode="auto">
          <a:xfrm>
            <a:off x="757238" y="1641475"/>
            <a:ext cx="3814762"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700">
                <a:solidFill>
                  <a:schemeClr val="tx1"/>
                </a:solidFill>
              </a:rPr>
              <a:t>In winter the deciduous trees lose nearly all of their leaves. Tiny buds can be seen on tree branches, which are tightly wrapped together. When the weather begins to warm in spring the buds lengthen and begin to grow.</a:t>
            </a:r>
          </a:p>
        </p:txBody>
      </p:sp>
      <p:sp>
        <p:nvSpPr>
          <p:cNvPr id="18438" name="Title 20">
            <a:extLst>
              <a:ext uri="{FF2B5EF4-FFF2-40B4-BE49-F238E27FC236}">
                <a16:creationId xmlns:a16="http://schemas.microsoft.com/office/drawing/2014/main" id="{71B2A3A1-C65E-3249-BE30-C5203D4B2AB0}"/>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What Happens in Winter?</a:t>
            </a:r>
          </a:p>
        </p:txBody>
      </p:sp>
      <p:sp>
        <p:nvSpPr>
          <p:cNvPr id="2" name="TextBox 27">
            <a:extLst>
              <a:ext uri="{FF2B5EF4-FFF2-40B4-BE49-F238E27FC236}">
                <a16:creationId xmlns:a16="http://schemas.microsoft.com/office/drawing/2014/main" id="{8FE0081C-B819-924F-B354-71D4325C195F}"/>
              </a:ext>
            </a:extLst>
          </p:cNvPr>
          <p:cNvSpPr txBox="1">
            <a:spLocks noChangeArrowheads="1"/>
          </p:cNvSpPr>
          <p:nvPr/>
        </p:nvSpPr>
        <p:spPr bwMode="auto">
          <a:xfrm>
            <a:off x="752475" y="4316413"/>
            <a:ext cx="3814763" cy="100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700">
                <a:solidFill>
                  <a:schemeClr val="tx1"/>
                </a:solidFill>
              </a:rPr>
              <a:t>Evergreens will keep their leaves. </a:t>
            </a:r>
            <a:br>
              <a:rPr lang="en-GB" altLang="en-US" sz="1700">
                <a:solidFill>
                  <a:schemeClr val="tx1"/>
                </a:solidFill>
              </a:rPr>
            </a:br>
            <a:r>
              <a:rPr lang="en-GB" altLang="en-US" sz="1700">
                <a:solidFill>
                  <a:schemeClr val="tx1"/>
                </a:solidFill>
              </a:rPr>
              <a:t>People bring evergreen trees inside and decorate them as Christmas trees.</a:t>
            </a:r>
          </a:p>
        </p:txBody>
      </p:sp>
      <p:pic>
        <p:nvPicPr>
          <p:cNvPr id="3" name="Picture 5">
            <a:extLst>
              <a:ext uri="{FF2B5EF4-FFF2-40B4-BE49-F238E27FC236}">
                <a16:creationId xmlns:a16="http://schemas.microsoft.com/office/drawing/2014/main" id="{CF52C40E-FD58-DA40-B3A6-7E9BD2261355}"/>
              </a:ext>
            </a:extLst>
          </p:cNvPr>
          <p:cNvPicPr>
            <a:picLocks noChangeAspect="1"/>
          </p:cNvPicPr>
          <p:nvPr/>
        </p:nvPicPr>
        <p:blipFill>
          <a:blip r:embed="rId2" cstate="email">
            <a:extLst>
              <a:ext uri="{28A0092B-C50C-407E-A947-70E740481C1C}">
                <a14:useLocalDpi xmlns:a14="http://schemas.microsoft.com/office/drawing/2010/main"/>
              </a:ext>
            </a:extLst>
          </a:blip>
          <a:srcRect t="-5854"/>
          <a:stretch>
            <a:fillRect/>
          </a:stretch>
        </p:blipFill>
        <p:spPr bwMode="auto">
          <a:xfrm>
            <a:off x="4941888" y="3836988"/>
            <a:ext cx="3074987" cy="203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6">
            <a:extLst>
              <a:ext uri="{FF2B5EF4-FFF2-40B4-BE49-F238E27FC236}">
                <a16:creationId xmlns:a16="http://schemas.microsoft.com/office/drawing/2014/main" id="{B1E689DE-81D3-DF40-BE60-86FD6E23445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19713" y="1641475"/>
            <a:ext cx="2319337"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4" grpId="0" animBg="1"/>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CE5EBE3-6E45-7F4F-B7B7-D59923C20307}"/>
              </a:ext>
            </a:extLst>
          </p:cNvPr>
          <p:cNvSpPr/>
          <p:nvPr/>
        </p:nvSpPr>
        <p:spPr>
          <a:xfrm>
            <a:off x="750888" y="1481138"/>
            <a:ext cx="3695700" cy="319563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 name="Rectangle 2">
            <a:extLst>
              <a:ext uri="{FF2B5EF4-FFF2-40B4-BE49-F238E27FC236}">
                <a16:creationId xmlns:a16="http://schemas.microsoft.com/office/drawing/2014/main" id="{5BF53367-A8BD-B54F-8C7F-7F04CF1D917F}"/>
              </a:ext>
            </a:extLst>
          </p:cNvPr>
          <p:cNvSpPr/>
          <p:nvPr/>
        </p:nvSpPr>
        <p:spPr>
          <a:xfrm>
            <a:off x="750888" y="4676775"/>
            <a:ext cx="3695700" cy="104775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TextBox 11">
            <a:extLst>
              <a:ext uri="{FF2B5EF4-FFF2-40B4-BE49-F238E27FC236}">
                <a16:creationId xmlns:a16="http://schemas.microsoft.com/office/drawing/2014/main" id="{AEEFC63F-4721-BF4F-BB0F-A1BFCA418C80}"/>
              </a:ext>
            </a:extLst>
          </p:cNvPr>
          <p:cNvSpPr txBox="1">
            <a:spLocks noChangeArrowheads="1"/>
          </p:cNvSpPr>
          <p:nvPr/>
        </p:nvSpPr>
        <p:spPr bwMode="auto">
          <a:xfrm>
            <a:off x="758825" y="4814888"/>
            <a:ext cx="3690938" cy="771525"/>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The temperature outside</a:t>
            </a:r>
            <a:br>
              <a:rPr lang="en-GB" altLang="en-US">
                <a:solidFill>
                  <a:schemeClr val="tx1"/>
                </a:solidFill>
              </a:rPr>
            </a:br>
            <a:r>
              <a:rPr lang="en-GB" altLang="en-US">
                <a:solidFill>
                  <a:schemeClr val="tx1"/>
                </a:solidFill>
              </a:rPr>
              <a:t>drops during the winter. </a:t>
            </a:r>
          </a:p>
        </p:txBody>
      </p:sp>
      <p:sp>
        <p:nvSpPr>
          <p:cNvPr id="19460" name="Title 20">
            <a:extLst>
              <a:ext uri="{FF2B5EF4-FFF2-40B4-BE49-F238E27FC236}">
                <a16:creationId xmlns:a16="http://schemas.microsoft.com/office/drawing/2014/main" id="{306CAF95-4E0F-F749-BD78-924FE13F68D1}"/>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Winter Weather</a:t>
            </a:r>
          </a:p>
        </p:txBody>
      </p:sp>
      <p:pic>
        <p:nvPicPr>
          <p:cNvPr id="19461" name="Picture 3">
            <a:extLst>
              <a:ext uri="{FF2B5EF4-FFF2-40B4-BE49-F238E27FC236}">
                <a16:creationId xmlns:a16="http://schemas.microsoft.com/office/drawing/2014/main" id="{04B8BAAD-E0E6-D643-BA16-BD3D96E00CC7}"/>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028825" y="1804988"/>
            <a:ext cx="1141413"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4BF909F0-5464-EE42-9AE0-38D95EE1E264}"/>
              </a:ext>
            </a:extLst>
          </p:cNvPr>
          <p:cNvGrpSpPr>
            <a:grpSpLocks/>
          </p:cNvGrpSpPr>
          <p:nvPr/>
        </p:nvGrpSpPr>
        <p:grpSpPr bwMode="auto">
          <a:xfrm>
            <a:off x="4687888" y="1473200"/>
            <a:ext cx="3700462" cy="4251325"/>
            <a:chOff x="4687888" y="1473200"/>
            <a:chExt cx="3700462" cy="4251325"/>
          </a:xfrm>
        </p:grpSpPr>
        <p:sp>
          <p:nvSpPr>
            <p:cNvPr id="10" name="Rectangle 9">
              <a:extLst>
                <a:ext uri="{FF2B5EF4-FFF2-40B4-BE49-F238E27FC236}">
                  <a16:creationId xmlns:a16="http://schemas.microsoft.com/office/drawing/2014/main" id="{7774B4AB-5224-C843-AF4F-0640AA96555D}"/>
                </a:ext>
              </a:extLst>
            </p:cNvPr>
            <p:cNvSpPr/>
            <p:nvPr/>
          </p:nvSpPr>
          <p:spPr>
            <a:xfrm>
              <a:off x="4687888" y="1481138"/>
              <a:ext cx="3695700" cy="319563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TextBox 15">
              <a:extLst>
                <a:ext uri="{FF2B5EF4-FFF2-40B4-BE49-F238E27FC236}">
                  <a16:creationId xmlns:a16="http://schemas.microsoft.com/office/drawing/2014/main" id="{6A4D7800-E16D-6C43-A7FB-CC513C342C0C}"/>
                </a:ext>
              </a:extLst>
            </p:cNvPr>
            <p:cNvSpPr txBox="1">
              <a:spLocks noChangeArrowheads="1"/>
            </p:cNvSpPr>
            <p:nvPr/>
          </p:nvSpPr>
          <p:spPr bwMode="auto">
            <a:xfrm>
              <a:off x="4687888" y="4676775"/>
              <a:ext cx="3700462" cy="1047750"/>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a:solidFill>
                    <a:schemeClr val="tx1"/>
                  </a:solidFill>
                </a:rPr>
                <a:t>When the temperature </a:t>
              </a:r>
              <a:br>
                <a:rPr lang="en-GB" altLang="en-US">
                  <a:solidFill>
                    <a:schemeClr val="tx1"/>
                  </a:solidFill>
                </a:rPr>
              </a:br>
              <a:r>
                <a:rPr lang="en-GB" altLang="en-US">
                  <a:solidFill>
                    <a:schemeClr val="tx1"/>
                  </a:solidFill>
                </a:rPr>
                <a:t>outside becomes very cold,</a:t>
              </a:r>
              <a:br>
                <a:rPr lang="en-GB" altLang="en-US">
                  <a:solidFill>
                    <a:schemeClr val="tx1"/>
                  </a:solidFill>
                </a:rPr>
              </a:br>
              <a:r>
                <a:rPr lang="en-GB" altLang="en-US">
                  <a:solidFill>
                    <a:schemeClr val="tx1"/>
                  </a:solidFill>
                </a:rPr>
                <a:t> water freezes and turns to ice. </a:t>
              </a:r>
            </a:p>
          </p:txBody>
        </p:sp>
        <p:sp>
          <p:nvSpPr>
            <p:cNvPr id="6" name="Rectangle 5">
              <a:extLst>
                <a:ext uri="{FF2B5EF4-FFF2-40B4-BE49-F238E27FC236}">
                  <a16:creationId xmlns:a16="http://schemas.microsoft.com/office/drawing/2014/main" id="{5AC29456-21DC-D743-88D9-7FD3B22DA738}"/>
                </a:ext>
              </a:extLst>
            </p:cNvPr>
            <p:cNvSpPr/>
            <p:nvPr/>
          </p:nvSpPr>
          <p:spPr>
            <a:xfrm>
              <a:off x="4687888" y="3570288"/>
              <a:ext cx="2754312" cy="1011237"/>
            </a:xfrm>
            <a:prstGeom prst="rect">
              <a:avLst/>
            </a:prstGeom>
            <a:solidFill>
              <a:srgbClr val="95DCE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9466" name="Picture 4">
              <a:extLst>
                <a:ext uri="{FF2B5EF4-FFF2-40B4-BE49-F238E27FC236}">
                  <a16:creationId xmlns:a16="http://schemas.microsoft.com/office/drawing/2014/main" id="{57EAF068-857D-2142-9D8B-F0B2382E3E8C}"/>
                </a:ext>
              </a:extLst>
            </p:cNvPr>
            <p:cNvPicPr>
              <a:picLocks noChangeAspect="1"/>
            </p:cNvPicPr>
            <p:nvPr/>
          </p:nvPicPr>
          <p:blipFill>
            <a:blip r:embed="rId3" cstate="email">
              <a:clrChange>
                <a:clrFrom>
                  <a:srgbClr val="ACDDFC"/>
                </a:clrFrom>
                <a:clrTo>
                  <a:srgbClr val="ACDDFC">
                    <a:alpha val="0"/>
                  </a:srgbClr>
                </a:clrTo>
              </a:clrChange>
              <a:extLst>
                <a:ext uri="{28A0092B-C50C-407E-A947-70E740481C1C}">
                  <a14:useLocalDpi xmlns:a14="http://schemas.microsoft.com/office/drawing/2010/main"/>
                </a:ext>
              </a:extLst>
            </a:blip>
            <a:srcRect/>
            <a:stretch>
              <a:fillRect/>
            </a:stretch>
          </p:blipFill>
          <p:spPr bwMode="auto">
            <a:xfrm>
              <a:off x="4687888" y="1473200"/>
              <a:ext cx="3695700" cy="320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78797F7-4883-C640-9D67-C0BEBE2CA5AB}"/>
              </a:ext>
            </a:extLst>
          </p:cNvPr>
          <p:cNvSpPr/>
          <p:nvPr/>
        </p:nvSpPr>
        <p:spPr bwMode="auto">
          <a:xfrm>
            <a:off x="4573588" y="3810000"/>
            <a:ext cx="3813175" cy="206057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a:extLst>
              <a:ext uri="{FF2B5EF4-FFF2-40B4-BE49-F238E27FC236}">
                <a16:creationId xmlns:a16="http://schemas.microsoft.com/office/drawing/2014/main" id="{8EF0A76F-1645-D343-8EC4-6A9A23F4E8CA}"/>
              </a:ext>
            </a:extLst>
          </p:cNvPr>
          <p:cNvSpPr/>
          <p:nvPr/>
        </p:nvSpPr>
        <p:spPr>
          <a:xfrm>
            <a:off x="757238" y="3810000"/>
            <a:ext cx="3814762" cy="206057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5" name="Group 14">
            <a:extLst>
              <a:ext uri="{FF2B5EF4-FFF2-40B4-BE49-F238E27FC236}">
                <a16:creationId xmlns:a16="http://schemas.microsoft.com/office/drawing/2014/main" id="{FC906C8D-FA95-9C4C-8B09-F5E6BC6F54E9}"/>
              </a:ext>
            </a:extLst>
          </p:cNvPr>
          <p:cNvGrpSpPr>
            <a:grpSpLocks/>
          </p:cNvGrpSpPr>
          <p:nvPr/>
        </p:nvGrpSpPr>
        <p:grpSpPr bwMode="auto">
          <a:xfrm>
            <a:off x="752475" y="3810000"/>
            <a:ext cx="7635875" cy="2060575"/>
            <a:chOff x="752475" y="3810000"/>
            <a:chExt cx="7635875" cy="2060575"/>
          </a:xfrm>
        </p:grpSpPr>
        <p:sp>
          <p:nvSpPr>
            <p:cNvPr id="16" name="TextBox 15">
              <a:extLst>
                <a:ext uri="{FF2B5EF4-FFF2-40B4-BE49-F238E27FC236}">
                  <a16:creationId xmlns:a16="http://schemas.microsoft.com/office/drawing/2014/main" id="{0AF8E694-D85E-AA4F-80BD-7B67432DFA12}"/>
                </a:ext>
              </a:extLst>
            </p:cNvPr>
            <p:cNvSpPr txBox="1"/>
            <p:nvPr/>
          </p:nvSpPr>
          <p:spPr>
            <a:xfrm>
              <a:off x="752475" y="4208463"/>
              <a:ext cx="3814763" cy="1263650"/>
            </a:xfrm>
            <a:prstGeom prst="rect">
              <a:avLst/>
            </a:prstGeom>
            <a:noFill/>
          </p:spPr>
          <p:txBody>
            <a:bodyPr lIns="108000" tIns="108000" rIns="108000" bIns="108000">
              <a:spAutoFit/>
            </a:bodyPr>
            <a:lstStyle/>
            <a:p>
              <a:pPr eaLnBrk="1" fontAlgn="auto" hangingPunct="1">
                <a:spcBef>
                  <a:spcPts val="0"/>
                </a:spcBef>
                <a:spcAft>
                  <a:spcPts val="0"/>
                </a:spcAft>
                <a:defRPr/>
              </a:pPr>
              <a:r>
                <a:rPr lang="en-GB" altLang="en-US" sz="1700" dirty="0">
                  <a:latin typeface="+mn-lt"/>
                </a:rPr>
                <a:t>These sports all need snow:</a:t>
              </a:r>
            </a:p>
            <a:p>
              <a:pPr marL="285750" indent="-285750" eaLnBrk="1" fontAlgn="auto" hangingPunct="1">
                <a:spcBef>
                  <a:spcPts val="0"/>
                </a:spcBef>
                <a:spcAft>
                  <a:spcPts val="0"/>
                </a:spcAft>
                <a:buFont typeface="Arial" panose="020B0604020202020204" pitchFamily="34" charset="0"/>
                <a:buChar char="•"/>
                <a:defRPr/>
              </a:pPr>
              <a:r>
                <a:rPr lang="en-GB" altLang="en-US" sz="1700" dirty="0">
                  <a:latin typeface="+mn-lt"/>
                </a:rPr>
                <a:t>Tobogganing</a:t>
              </a:r>
            </a:p>
            <a:p>
              <a:pPr marL="285750" indent="-285750" eaLnBrk="1" fontAlgn="auto" hangingPunct="1">
                <a:spcBef>
                  <a:spcPts val="0"/>
                </a:spcBef>
                <a:spcAft>
                  <a:spcPts val="0"/>
                </a:spcAft>
                <a:buFont typeface="Arial" panose="020B0604020202020204" pitchFamily="34" charset="0"/>
                <a:buChar char="•"/>
                <a:defRPr/>
              </a:pPr>
              <a:r>
                <a:rPr lang="en-GB" altLang="en-US" sz="1700" dirty="0">
                  <a:latin typeface="+mn-lt"/>
                </a:rPr>
                <a:t>Skiing</a:t>
              </a:r>
            </a:p>
            <a:p>
              <a:pPr marL="285750" indent="-285750" eaLnBrk="1" fontAlgn="auto" hangingPunct="1">
                <a:spcBef>
                  <a:spcPts val="0"/>
                </a:spcBef>
                <a:spcAft>
                  <a:spcPts val="0"/>
                </a:spcAft>
                <a:buFont typeface="Arial" panose="020B0604020202020204" pitchFamily="34" charset="0"/>
                <a:buChar char="•"/>
                <a:defRPr/>
              </a:pPr>
              <a:r>
                <a:rPr lang="en-GB" altLang="en-US" sz="1700" dirty="0">
                  <a:latin typeface="+mn-lt"/>
                </a:rPr>
                <a:t>Snowboarding</a:t>
              </a:r>
            </a:p>
          </p:txBody>
        </p:sp>
        <p:pic>
          <p:nvPicPr>
            <p:cNvPr id="20491" name="Picture 8">
              <a:extLst>
                <a:ext uri="{FF2B5EF4-FFF2-40B4-BE49-F238E27FC236}">
                  <a16:creationId xmlns:a16="http://schemas.microsoft.com/office/drawing/2014/main" id="{6F5C1D35-5A9A-094D-A500-7967A9CD0499}"/>
                </a:ext>
              </a:extLst>
            </p:cNvPr>
            <p:cNvPicPr>
              <a:picLocks noChangeAspect="1"/>
            </p:cNvPicPr>
            <p:nvPr/>
          </p:nvPicPr>
          <p:blipFill>
            <a:blip r:embed="rId2" cstate="email">
              <a:clrChange>
                <a:clrFrom>
                  <a:srgbClr val="B1E8FF"/>
                </a:clrFrom>
                <a:clrTo>
                  <a:srgbClr val="B1E8FF">
                    <a:alpha val="0"/>
                  </a:srgbClr>
                </a:clrTo>
              </a:clrChange>
              <a:extLst>
                <a:ext uri="{28A0092B-C50C-407E-A947-70E740481C1C}">
                  <a14:useLocalDpi xmlns:a14="http://schemas.microsoft.com/office/drawing/2010/main"/>
                </a:ext>
              </a:extLst>
            </a:blip>
            <a:srcRect/>
            <a:stretch>
              <a:fillRect/>
            </a:stretch>
          </p:blipFill>
          <p:spPr bwMode="auto">
            <a:xfrm>
              <a:off x="4572000" y="3810000"/>
              <a:ext cx="381635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Rectangle 12">
            <a:extLst>
              <a:ext uri="{FF2B5EF4-FFF2-40B4-BE49-F238E27FC236}">
                <a16:creationId xmlns:a16="http://schemas.microsoft.com/office/drawing/2014/main" id="{14A690B8-C0F4-9548-A8D8-A5AEF85FE103}"/>
              </a:ext>
            </a:extLst>
          </p:cNvPr>
          <p:cNvSpPr/>
          <p:nvPr/>
        </p:nvSpPr>
        <p:spPr bwMode="auto">
          <a:xfrm>
            <a:off x="4572000" y="1498600"/>
            <a:ext cx="3813175" cy="2060575"/>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0485" name="Picture 10">
            <a:extLst>
              <a:ext uri="{FF2B5EF4-FFF2-40B4-BE49-F238E27FC236}">
                <a16:creationId xmlns:a16="http://schemas.microsoft.com/office/drawing/2014/main" id="{6C17D9DC-DB40-B940-BC8A-11CE9632D3B8}"/>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72000" y="1498600"/>
            <a:ext cx="381635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26">
            <a:extLst>
              <a:ext uri="{FF2B5EF4-FFF2-40B4-BE49-F238E27FC236}">
                <a16:creationId xmlns:a16="http://schemas.microsoft.com/office/drawing/2014/main" id="{2F5F3612-3937-0E44-9BBD-F7CF6FF4AEF6}"/>
              </a:ext>
            </a:extLst>
          </p:cNvPr>
          <p:cNvSpPr/>
          <p:nvPr/>
        </p:nvSpPr>
        <p:spPr>
          <a:xfrm>
            <a:off x="757238" y="1498600"/>
            <a:ext cx="3813175" cy="206057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7" name="TextBox 11">
            <a:extLst>
              <a:ext uri="{FF2B5EF4-FFF2-40B4-BE49-F238E27FC236}">
                <a16:creationId xmlns:a16="http://schemas.microsoft.com/office/drawing/2014/main" id="{0FDAE775-5955-8C42-9E2A-12FE912897F9}"/>
              </a:ext>
            </a:extLst>
          </p:cNvPr>
          <p:cNvSpPr txBox="1">
            <a:spLocks noChangeArrowheads="1"/>
          </p:cNvSpPr>
          <p:nvPr/>
        </p:nvSpPr>
        <p:spPr bwMode="auto">
          <a:xfrm>
            <a:off x="757238" y="1897063"/>
            <a:ext cx="3814762"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700">
                <a:solidFill>
                  <a:schemeClr val="tx1"/>
                </a:solidFill>
              </a:rPr>
              <a:t>Snow can be great fun. People take part in many activities such as building a snowman, having snowball fights and sledging.</a:t>
            </a:r>
          </a:p>
        </p:txBody>
      </p:sp>
      <p:sp>
        <p:nvSpPr>
          <p:cNvPr id="20488" name="Title 20">
            <a:extLst>
              <a:ext uri="{FF2B5EF4-FFF2-40B4-BE49-F238E27FC236}">
                <a16:creationId xmlns:a16="http://schemas.microsoft.com/office/drawing/2014/main" id="{0C178B1E-D4A6-434D-AE46-6A432859CBC7}"/>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Winter Activities</a:t>
            </a:r>
          </a:p>
        </p:txBody>
      </p:sp>
      <p:pic>
        <p:nvPicPr>
          <p:cNvPr id="20489" name="Picture 7">
            <a:extLst>
              <a:ext uri="{FF2B5EF4-FFF2-40B4-BE49-F238E27FC236}">
                <a16:creationId xmlns:a16="http://schemas.microsoft.com/office/drawing/2014/main" id="{B41F5D72-4DB6-4B4B-9B88-8394E7DD2428}"/>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52963" y="1644650"/>
            <a:ext cx="3652837"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F4351C-2F83-594F-B701-195C7674E511}"/>
              </a:ext>
            </a:extLst>
          </p:cNvPr>
          <p:cNvSpPr/>
          <p:nvPr/>
        </p:nvSpPr>
        <p:spPr bwMode="auto">
          <a:xfrm>
            <a:off x="755650" y="3041650"/>
            <a:ext cx="3816350" cy="2544763"/>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Many people decorate their houses with </a:t>
            </a:r>
            <a:br>
              <a:rPr lang="en-GB" altLang="en-US" sz="1600" dirty="0">
                <a:solidFill>
                  <a:schemeClr val="tx1"/>
                </a:solidFill>
              </a:rPr>
            </a:br>
            <a:r>
              <a:rPr lang="en-GB" altLang="en-US" sz="1600" dirty="0">
                <a:solidFill>
                  <a:schemeClr val="tx1"/>
                </a:solidFill>
              </a:rPr>
              <a:t>lights, Christmas trees and decorations. </a:t>
            </a:r>
            <a:br>
              <a:rPr lang="en-GB" altLang="en-US" sz="1600" dirty="0">
                <a:solidFill>
                  <a:schemeClr val="tx1"/>
                </a:solidFill>
              </a:rPr>
            </a:br>
            <a:r>
              <a:rPr lang="en-GB" altLang="en-US" sz="1600" dirty="0">
                <a:solidFill>
                  <a:schemeClr val="tx1"/>
                </a:solidFill>
              </a:rPr>
              <a:t>Christmas cards are exchanged sending good wishes. Children look forward to a visit from Santa Claus on Christmas Eve. </a:t>
            </a:r>
            <a:br>
              <a:rPr lang="en-GB" altLang="en-US" sz="1600" dirty="0">
                <a:solidFill>
                  <a:schemeClr val="tx1"/>
                </a:solidFill>
              </a:rPr>
            </a:br>
            <a:r>
              <a:rPr lang="en-GB" altLang="en-US" sz="1600" dirty="0">
                <a:solidFill>
                  <a:schemeClr val="tx1"/>
                </a:solidFill>
              </a:rPr>
              <a:t>On Christmas Day presents are opened and </a:t>
            </a:r>
            <a:br>
              <a:rPr lang="en-GB" altLang="en-US" sz="1600" dirty="0">
                <a:solidFill>
                  <a:schemeClr val="tx1"/>
                </a:solidFill>
              </a:rPr>
            </a:br>
            <a:r>
              <a:rPr lang="en-GB" altLang="en-US" sz="1600" dirty="0">
                <a:solidFill>
                  <a:schemeClr val="tx1"/>
                </a:solidFill>
              </a:rPr>
              <a:t>family and friends often join together to </a:t>
            </a:r>
            <a:br>
              <a:rPr lang="en-GB" altLang="en-US" sz="1600" dirty="0">
                <a:solidFill>
                  <a:schemeClr val="tx1"/>
                </a:solidFill>
              </a:rPr>
            </a:br>
            <a:r>
              <a:rPr lang="en-GB" altLang="en-US" sz="1600" dirty="0">
                <a:solidFill>
                  <a:schemeClr val="tx1"/>
                </a:solidFill>
              </a:rPr>
              <a:t>share a special meal.</a:t>
            </a:r>
          </a:p>
        </p:txBody>
      </p:sp>
      <p:sp>
        <p:nvSpPr>
          <p:cNvPr id="9" name="Rectangle 8">
            <a:extLst>
              <a:ext uri="{FF2B5EF4-FFF2-40B4-BE49-F238E27FC236}">
                <a16:creationId xmlns:a16="http://schemas.microsoft.com/office/drawing/2014/main" id="{E5BA722F-7AF4-5F4C-80AB-2D323CA8BBEB}"/>
              </a:ext>
            </a:extLst>
          </p:cNvPr>
          <p:cNvSpPr/>
          <p:nvPr/>
        </p:nvSpPr>
        <p:spPr bwMode="auto">
          <a:xfrm>
            <a:off x="755650" y="1866900"/>
            <a:ext cx="3816350" cy="1055688"/>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Many people around the world celebrate Christmas Day on 25</a:t>
            </a:r>
            <a:r>
              <a:rPr lang="en-GB" altLang="en-US" sz="1600" baseline="30000" dirty="0">
                <a:solidFill>
                  <a:schemeClr val="tx1"/>
                </a:solidFill>
              </a:rPr>
              <a:t>th</a:t>
            </a:r>
            <a:r>
              <a:rPr lang="en-GB" altLang="en-US" sz="1600" dirty="0">
                <a:solidFill>
                  <a:schemeClr val="tx1"/>
                </a:solidFill>
              </a:rPr>
              <a:t> December. </a:t>
            </a:r>
            <a:br>
              <a:rPr lang="en-GB" altLang="en-US" sz="1600" dirty="0">
                <a:solidFill>
                  <a:schemeClr val="tx1"/>
                </a:solidFill>
              </a:rPr>
            </a:br>
            <a:r>
              <a:rPr lang="en-GB" altLang="en-US" sz="1600" dirty="0">
                <a:solidFill>
                  <a:schemeClr val="tx1"/>
                </a:solidFill>
              </a:rPr>
              <a:t>This is a time that Christians remember the birth of Jesus Christ.</a:t>
            </a:r>
          </a:p>
        </p:txBody>
      </p:sp>
      <p:sp>
        <p:nvSpPr>
          <p:cNvPr id="21507" name="Title 20">
            <a:extLst>
              <a:ext uri="{FF2B5EF4-FFF2-40B4-BE49-F238E27FC236}">
                <a16:creationId xmlns:a16="http://schemas.microsoft.com/office/drawing/2014/main" id="{AF719F2B-E6DC-294E-B1AC-CB51DC8DA70F}"/>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Celebrations in Winter</a:t>
            </a:r>
          </a:p>
        </p:txBody>
      </p:sp>
      <p:sp>
        <p:nvSpPr>
          <p:cNvPr id="21508" name="Title 20">
            <a:extLst>
              <a:ext uri="{FF2B5EF4-FFF2-40B4-BE49-F238E27FC236}">
                <a16:creationId xmlns:a16="http://schemas.microsoft.com/office/drawing/2014/main" id="{6B4F1D43-803A-1947-BDCB-D9F5CE3B29AE}"/>
              </a:ext>
            </a:extLst>
          </p:cNvPr>
          <p:cNvSpPr>
            <a:spLocks/>
          </p:cNvSpPr>
          <p:nvPr/>
        </p:nvSpPr>
        <p:spPr bwMode="auto">
          <a:xfrm>
            <a:off x="755650" y="1322388"/>
            <a:ext cx="7632700" cy="54451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GB" altLang="en-US" sz="2800">
                <a:solidFill>
                  <a:srgbClr val="0070C0"/>
                </a:solidFill>
                <a:latin typeface="Sassoon Infant Md" panose="02000603050000020003" pitchFamily="2" charset="0"/>
              </a:rPr>
              <a:t>Christmas</a:t>
            </a:r>
          </a:p>
        </p:txBody>
      </p:sp>
      <p:sp>
        <p:nvSpPr>
          <p:cNvPr id="12" name="Rectangle 11">
            <a:extLst>
              <a:ext uri="{FF2B5EF4-FFF2-40B4-BE49-F238E27FC236}">
                <a16:creationId xmlns:a16="http://schemas.microsoft.com/office/drawing/2014/main" id="{295DF6AF-7FC6-F042-A6BE-9526E92DD44A}"/>
              </a:ext>
            </a:extLst>
          </p:cNvPr>
          <p:cNvSpPr/>
          <p:nvPr/>
        </p:nvSpPr>
        <p:spPr>
          <a:xfrm>
            <a:off x="4700588" y="1866900"/>
            <a:ext cx="3687762" cy="3719513"/>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1510" name="Picture 7">
            <a:extLst>
              <a:ext uri="{FF2B5EF4-FFF2-40B4-BE49-F238E27FC236}">
                <a16:creationId xmlns:a16="http://schemas.microsoft.com/office/drawing/2014/main" id="{860E78DD-E5D5-5644-95D6-3B1E7B73D624}"/>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765675" y="2643188"/>
            <a:ext cx="3557588"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20">
            <a:extLst>
              <a:ext uri="{FF2B5EF4-FFF2-40B4-BE49-F238E27FC236}">
                <a16:creationId xmlns:a16="http://schemas.microsoft.com/office/drawing/2014/main" id="{E737E0B6-3E5F-7145-B274-29A642C09319}"/>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Celebrations in Winter</a:t>
            </a:r>
          </a:p>
        </p:txBody>
      </p:sp>
      <p:sp>
        <p:nvSpPr>
          <p:cNvPr id="22530" name="Title 20">
            <a:extLst>
              <a:ext uri="{FF2B5EF4-FFF2-40B4-BE49-F238E27FC236}">
                <a16:creationId xmlns:a16="http://schemas.microsoft.com/office/drawing/2014/main" id="{AA550C57-C1EC-7B43-A832-9DAF55D81E25}"/>
              </a:ext>
            </a:extLst>
          </p:cNvPr>
          <p:cNvSpPr>
            <a:spLocks/>
          </p:cNvSpPr>
          <p:nvPr/>
        </p:nvSpPr>
        <p:spPr bwMode="auto">
          <a:xfrm>
            <a:off x="755650" y="1362075"/>
            <a:ext cx="7632700" cy="5445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GB" altLang="en-US" sz="2800">
                <a:solidFill>
                  <a:srgbClr val="0070C0"/>
                </a:solidFill>
                <a:latin typeface="Sassoon Infant Md" panose="02000603050000020003" pitchFamily="2" charset="0"/>
              </a:rPr>
              <a:t>New Year</a:t>
            </a:r>
          </a:p>
        </p:txBody>
      </p:sp>
      <p:sp>
        <p:nvSpPr>
          <p:cNvPr id="7" name="Rectangle 6">
            <a:extLst>
              <a:ext uri="{FF2B5EF4-FFF2-40B4-BE49-F238E27FC236}">
                <a16:creationId xmlns:a16="http://schemas.microsoft.com/office/drawing/2014/main" id="{FECEA38F-C618-2A48-8B43-2F0D2B3BE6C7}"/>
              </a:ext>
            </a:extLst>
          </p:cNvPr>
          <p:cNvSpPr/>
          <p:nvPr/>
        </p:nvSpPr>
        <p:spPr bwMode="auto">
          <a:xfrm>
            <a:off x="760413" y="1906588"/>
            <a:ext cx="3744912" cy="1465262"/>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New Year's Day is the first day of the new year. It is celebrated as a holiday in almost every country in the world. It is a time of fun, remembering the past, and hoping for good things in the future.</a:t>
            </a:r>
          </a:p>
        </p:txBody>
      </p:sp>
      <p:sp>
        <p:nvSpPr>
          <p:cNvPr id="8" name="Rectangle 7">
            <a:extLst>
              <a:ext uri="{FF2B5EF4-FFF2-40B4-BE49-F238E27FC236}">
                <a16:creationId xmlns:a16="http://schemas.microsoft.com/office/drawing/2014/main" id="{90F2B4DB-64E0-8248-9BAB-97DF7B28CD5C}"/>
              </a:ext>
            </a:extLst>
          </p:cNvPr>
          <p:cNvSpPr/>
          <p:nvPr/>
        </p:nvSpPr>
        <p:spPr bwMode="auto">
          <a:xfrm>
            <a:off x="755650" y="3521075"/>
            <a:ext cx="3744913" cy="1100138"/>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Many people celebrate New Year’s Eve by spending time with family and friends, eating, drinking and dancing.</a:t>
            </a:r>
          </a:p>
        </p:txBody>
      </p:sp>
      <p:sp>
        <p:nvSpPr>
          <p:cNvPr id="9" name="Rectangle 8">
            <a:extLst>
              <a:ext uri="{FF2B5EF4-FFF2-40B4-BE49-F238E27FC236}">
                <a16:creationId xmlns:a16="http://schemas.microsoft.com/office/drawing/2014/main" id="{9B0B5DF5-C874-2740-9D63-176AFA28398B}"/>
              </a:ext>
            </a:extLst>
          </p:cNvPr>
          <p:cNvSpPr/>
          <p:nvPr/>
        </p:nvSpPr>
        <p:spPr bwMode="auto">
          <a:xfrm>
            <a:off x="755650" y="4770438"/>
            <a:ext cx="3744913" cy="904875"/>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In England, Big Ben strikes at midnight to </a:t>
            </a:r>
            <a:br>
              <a:rPr lang="en-GB" altLang="en-US" sz="1600" dirty="0">
                <a:solidFill>
                  <a:schemeClr val="tx1"/>
                </a:solidFill>
              </a:rPr>
            </a:br>
            <a:r>
              <a:rPr lang="en-GB" altLang="en-US" sz="1600" dirty="0">
                <a:solidFill>
                  <a:schemeClr val="tx1"/>
                </a:solidFill>
              </a:rPr>
              <a:t>welcome the New Year.</a:t>
            </a:r>
          </a:p>
        </p:txBody>
      </p:sp>
      <p:sp>
        <p:nvSpPr>
          <p:cNvPr id="10" name="Rectangle 9">
            <a:extLst>
              <a:ext uri="{FF2B5EF4-FFF2-40B4-BE49-F238E27FC236}">
                <a16:creationId xmlns:a16="http://schemas.microsoft.com/office/drawing/2014/main" id="{7D70B421-58DA-BE4B-8604-3F8A99E4D20C}"/>
              </a:ext>
            </a:extLst>
          </p:cNvPr>
          <p:cNvSpPr/>
          <p:nvPr/>
        </p:nvSpPr>
        <p:spPr bwMode="auto">
          <a:xfrm>
            <a:off x="4648200" y="1906588"/>
            <a:ext cx="3744913" cy="1465262"/>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In Scotland, New Year is called Hogmanay. </a:t>
            </a:r>
            <a:br>
              <a:rPr lang="en-GB" altLang="en-US" sz="1600" dirty="0">
                <a:solidFill>
                  <a:schemeClr val="tx1"/>
                </a:solidFill>
              </a:rPr>
            </a:br>
            <a:r>
              <a:rPr lang="en-GB" altLang="en-US" sz="1600" dirty="0">
                <a:solidFill>
                  <a:schemeClr val="tx1"/>
                </a:solidFill>
              </a:rPr>
              <a:t>Edinburgh’s Hogmanay is a world-famous </a:t>
            </a:r>
            <a:br>
              <a:rPr lang="en-GB" altLang="en-US" sz="1600" dirty="0">
                <a:solidFill>
                  <a:schemeClr val="tx1"/>
                </a:solidFill>
              </a:rPr>
            </a:br>
            <a:r>
              <a:rPr lang="en-GB" altLang="en-US" sz="1600" dirty="0">
                <a:solidFill>
                  <a:schemeClr val="tx1"/>
                </a:solidFill>
              </a:rPr>
              <a:t>New Year festival and is three days of </a:t>
            </a:r>
            <a:br>
              <a:rPr lang="en-GB" altLang="en-US" sz="1600" dirty="0">
                <a:solidFill>
                  <a:schemeClr val="tx1"/>
                </a:solidFill>
              </a:rPr>
            </a:br>
            <a:r>
              <a:rPr lang="en-GB" altLang="en-US" sz="1600" dirty="0">
                <a:solidFill>
                  <a:schemeClr val="tx1"/>
                </a:solidFill>
              </a:rPr>
              <a:t>spectacular events, fireworks and audiences from every corner of the globe.</a:t>
            </a:r>
          </a:p>
        </p:txBody>
      </p:sp>
      <p:sp>
        <p:nvSpPr>
          <p:cNvPr id="13" name="Rectangle 12">
            <a:extLst>
              <a:ext uri="{FF2B5EF4-FFF2-40B4-BE49-F238E27FC236}">
                <a16:creationId xmlns:a16="http://schemas.microsoft.com/office/drawing/2014/main" id="{0614886F-B16A-BC4C-8219-B70152F36B64}"/>
              </a:ext>
            </a:extLst>
          </p:cNvPr>
          <p:cNvSpPr/>
          <p:nvPr/>
        </p:nvSpPr>
        <p:spPr bwMode="auto">
          <a:xfrm>
            <a:off x="4648200" y="3521075"/>
            <a:ext cx="3740150" cy="2154238"/>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2536" name="Picture 14">
            <a:extLst>
              <a:ext uri="{FF2B5EF4-FFF2-40B4-BE49-F238E27FC236}">
                <a16:creationId xmlns:a16="http://schemas.microsoft.com/office/drawing/2014/main" id="{62FFB236-29CC-474A-8963-BBA2F7EB341F}"/>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48200" y="3521075"/>
            <a:ext cx="3740150" cy="215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Picture 13">
            <a:extLst>
              <a:ext uri="{FF2B5EF4-FFF2-40B4-BE49-F238E27FC236}">
                <a16:creationId xmlns:a16="http://schemas.microsoft.com/office/drawing/2014/main" id="{244117DA-B5DF-3F4F-AD3C-05CBC0DF2209}"/>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70600" y="3449638"/>
            <a:ext cx="915988"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20">
            <a:extLst>
              <a:ext uri="{FF2B5EF4-FFF2-40B4-BE49-F238E27FC236}">
                <a16:creationId xmlns:a16="http://schemas.microsoft.com/office/drawing/2014/main" id="{5D7B9F1E-8EAE-0A48-8C86-65649DD83CAD}"/>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Celebrations in Winter</a:t>
            </a:r>
          </a:p>
        </p:txBody>
      </p:sp>
      <p:sp>
        <p:nvSpPr>
          <p:cNvPr id="23554" name="Title 20">
            <a:extLst>
              <a:ext uri="{FF2B5EF4-FFF2-40B4-BE49-F238E27FC236}">
                <a16:creationId xmlns:a16="http://schemas.microsoft.com/office/drawing/2014/main" id="{1F1F1D87-8B7B-3746-BBD5-18F1B7980D0A}"/>
              </a:ext>
            </a:extLst>
          </p:cNvPr>
          <p:cNvSpPr>
            <a:spLocks/>
          </p:cNvSpPr>
          <p:nvPr/>
        </p:nvSpPr>
        <p:spPr bwMode="auto">
          <a:xfrm>
            <a:off x="755650" y="1362075"/>
            <a:ext cx="7632700" cy="5445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GB" altLang="en-US" sz="2800">
                <a:solidFill>
                  <a:srgbClr val="0070C0"/>
                </a:solidFill>
                <a:latin typeface="Sassoon Infant Md" panose="02000603050000020003" pitchFamily="2" charset="0"/>
              </a:rPr>
              <a:t>Hanukkah</a:t>
            </a:r>
          </a:p>
        </p:txBody>
      </p:sp>
      <p:sp>
        <p:nvSpPr>
          <p:cNvPr id="6" name="Rectangle 5">
            <a:extLst>
              <a:ext uri="{FF2B5EF4-FFF2-40B4-BE49-F238E27FC236}">
                <a16:creationId xmlns:a16="http://schemas.microsoft.com/office/drawing/2014/main" id="{28DA5544-0F4F-5D48-AF64-DC8E1EB478D8}"/>
              </a:ext>
            </a:extLst>
          </p:cNvPr>
          <p:cNvSpPr/>
          <p:nvPr/>
        </p:nvSpPr>
        <p:spPr>
          <a:xfrm>
            <a:off x="760413" y="1906588"/>
            <a:ext cx="3744912" cy="449262"/>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Hanukkah is a Jewish winter festival.</a:t>
            </a:r>
          </a:p>
        </p:txBody>
      </p:sp>
      <p:sp>
        <p:nvSpPr>
          <p:cNvPr id="7" name="Rectangle 6">
            <a:extLst>
              <a:ext uri="{FF2B5EF4-FFF2-40B4-BE49-F238E27FC236}">
                <a16:creationId xmlns:a16="http://schemas.microsoft.com/office/drawing/2014/main" id="{E2416CA9-3BAB-9B43-B6B5-92E266B3B1F6}"/>
              </a:ext>
            </a:extLst>
          </p:cNvPr>
          <p:cNvSpPr/>
          <p:nvPr/>
        </p:nvSpPr>
        <p:spPr>
          <a:xfrm>
            <a:off x="755650" y="2476500"/>
            <a:ext cx="3744913" cy="1062038"/>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Hanukkah is an annual festival which begins in December. The date changes yearly as it follows the Jewish calendar.</a:t>
            </a:r>
          </a:p>
        </p:txBody>
      </p:sp>
      <p:sp>
        <p:nvSpPr>
          <p:cNvPr id="8" name="Rectangle 7">
            <a:extLst>
              <a:ext uri="{FF2B5EF4-FFF2-40B4-BE49-F238E27FC236}">
                <a16:creationId xmlns:a16="http://schemas.microsoft.com/office/drawing/2014/main" id="{3C9C8F7B-2755-4B4B-847D-563A7F551BE8}"/>
              </a:ext>
            </a:extLst>
          </p:cNvPr>
          <p:cNvSpPr/>
          <p:nvPr/>
        </p:nvSpPr>
        <p:spPr>
          <a:xfrm>
            <a:off x="755650" y="3659188"/>
            <a:ext cx="3744913" cy="2284412"/>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The festival is a reminder of the recapture of a temple which had been taken from the Jewish people. When the temple was cleaned the </a:t>
            </a:r>
            <a:r>
              <a:rPr lang="en-GB" altLang="en-US" sz="1600" dirty="0" err="1">
                <a:solidFill>
                  <a:schemeClr val="tx1"/>
                </a:solidFill>
              </a:rPr>
              <a:t>Ner</a:t>
            </a:r>
            <a:r>
              <a:rPr lang="en-GB" altLang="en-US" sz="1600" dirty="0">
                <a:solidFill>
                  <a:schemeClr val="tx1"/>
                </a:solidFill>
              </a:rPr>
              <a:t> </a:t>
            </a:r>
            <a:r>
              <a:rPr lang="en-GB" altLang="en-US" sz="1600" dirty="0" err="1">
                <a:solidFill>
                  <a:schemeClr val="tx1"/>
                </a:solidFill>
              </a:rPr>
              <a:t>Tamid</a:t>
            </a:r>
            <a:r>
              <a:rPr lang="en-GB" altLang="en-US" sz="1600" dirty="0">
                <a:solidFill>
                  <a:schemeClr val="tx1"/>
                </a:solidFill>
              </a:rPr>
              <a:t>, or everlasting light, was lit. But there was only enough oil to burn for one night. Eight days later the lamp was still lit. This was seen as a miracle, showing that God was on their side in the fight against evil.</a:t>
            </a:r>
          </a:p>
        </p:txBody>
      </p:sp>
      <p:sp>
        <p:nvSpPr>
          <p:cNvPr id="9" name="Rectangle 8">
            <a:extLst>
              <a:ext uri="{FF2B5EF4-FFF2-40B4-BE49-F238E27FC236}">
                <a16:creationId xmlns:a16="http://schemas.microsoft.com/office/drawing/2014/main" id="{E6F6CD75-C0E2-7D46-BE42-916C1C8BC973}"/>
              </a:ext>
            </a:extLst>
          </p:cNvPr>
          <p:cNvSpPr/>
          <p:nvPr/>
        </p:nvSpPr>
        <p:spPr>
          <a:xfrm>
            <a:off x="4643438" y="1906588"/>
            <a:ext cx="3744912" cy="163195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Hanukkah is a time for family and friends </a:t>
            </a:r>
            <a:br>
              <a:rPr lang="en-GB" altLang="en-US" sz="1600" dirty="0">
                <a:solidFill>
                  <a:schemeClr val="tx1"/>
                </a:solidFill>
              </a:rPr>
            </a:br>
            <a:r>
              <a:rPr lang="en-GB" altLang="en-US" sz="1600" dirty="0">
                <a:solidFill>
                  <a:schemeClr val="tx1"/>
                </a:solidFill>
              </a:rPr>
              <a:t>to get together. There are special meals, songs, stories and games. Food is cooked in oil to celebrate the miracle of the oil which burned in the temple. </a:t>
            </a:r>
          </a:p>
        </p:txBody>
      </p:sp>
      <p:sp>
        <p:nvSpPr>
          <p:cNvPr id="10" name="Rectangle 9">
            <a:extLst>
              <a:ext uri="{FF2B5EF4-FFF2-40B4-BE49-F238E27FC236}">
                <a16:creationId xmlns:a16="http://schemas.microsoft.com/office/drawing/2014/main" id="{208B4CFB-CED3-7D4A-893A-784F65A4D4FB}"/>
              </a:ext>
            </a:extLst>
          </p:cNvPr>
          <p:cNvSpPr/>
          <p:nvPr/>
        </p:nvSpPr>
        <p:spPr>
          <a:xfrm>
            <a:off x="4643438" y="3659188"/>
            <a:ext cx="3740150" cy="2284412"/>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3560" name="Picture 1">
            <a:extLst>
              <a:ext uri="{FF2B5EF4-FFF2-40B4-BE49-F238E27FC236}">
                <a16:creationId xmlns:a16="http://schemas.microsoft.com/office/drawing/2014/main" id="{1199DA3F-11A5-AC4B-A02B-4B96D4600439}"/>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67375" y="3754438"/>
            <a:ext cx="1692275" cy="209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20">
            <a:extLst>
              <a:ext uri="{FF2B5EF4-FFF2-40B4-BE49-F238E27FC236}">
                <a16:creationId xmlns:a16="http://schemas.microsoft.com/office/drawing/2014/main" id="{FC593E2E-2D02-FD47-89A3-EFE2E8BA5954}"/>
              </a:ext>
            </a:extLst>
          </p:cNvPr>
          <p:cNvSpPr>
            <a:spLocks noGrp="1"/>
          </p:cNvSpPr>
          <p:nvPr>
            <p:ph type="title"/>
          </p:nvPr>
        </p:nvSpPr>
        <p:spPr>
          <a:xfrm>
            <a:off x="457200" y="479425"/>
            <a:ext cx="8220075" cy="993775"/>
          </a:xfrm>
        </p:spPr>
        <p:txBody>
          <a:bodyPr/>
          <a:lstStyle/>
          <a:p>
            <a:pPr eaLnBrk="1" hangingPunct="1"/>
            <a:r>
              <a:rPr lang="en-GB" altLang="en-US">
                <a:latin typeface="Sassoon Infant Md" panose="02000603050000020003" pitchFamily="2" charset="0"/>
              </a:rPr>
              <a:t>Celebrations in Winter</a:t>
            </a:r>
          </a:p>
        </p:txBody>
      </p:sp>
      <p:sp>
        <p:nvSpPr>
          <p:cNvPr id="24578" name="Title 20">
            <a:extLst>
              <a:ext uri="{FF2B5EF4-FFF2-40B4-BE49-F238E27FC236}">
                <a16:creationId xmlns:a16="http://schemas.microsoft.com/office/drawing/2014/main" id="{7D2D2BAB-7458-3B44-9AB0-89DED34F4647}"/>
              </a:ext>
            </a:extLst>
          </p:cNvPr>
          <p:cNvSpPr>
            <a:spLocks/>
          </p:cNvSpPr>
          <p:nvPr/>
        </p:nvSpPr>
        <p:spPr bwMode="auto">
          <a:xfrm>
            <a:off x="755650" y="1362075"/>
            <a:ext cx="7632700" cy="5445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spcBef>
                <a:spcPct val="0"/>
              </a:spcBef>
              <a:buFontTx/>
              <a:buNone/>
            </a:pPr>
            <a:r>
              <a:rPr lang="en-GB" altLang="en-US" sz="2800">
                <a:solidFill>
                  <a:srgbClr val="0070C0"/>
                </a:solidFill>
                <a:latin typeface="Sassoon Infant Md" panose="02000603050000020003" pitchFamily="2" charset="0"/>
              </a:rPr>
              <a:t>Valentine’s Day</a:t>
            </a:r>
          </a:p>
        </p:txBody>
      </p:sp>
      <p:sp>
        <p:nvSpPr>
          <p:cNvPr id="16" name="Rectangle 15">
            <a:extLst>
              <a:ext uri="{FF2B5EF4-FFF2-40B4-BE49-F238E27FC236}">
                <a16:creationId xmlns:a16="http://schemas.microsoft.com/office/drawing/2014/main" id="{F2A92717-AE90-0648-9C80-CEC33B816E1E}"/>
              </a:ext>
            </a:extLst>
          </p:cNvPr>
          <p:cNvSpPr/>
          <p:nvPr/>
        </p:nvSpPr>
        <p:spPr bwMode="auto">
          <a:xfrm>
            <a:off x="755650" y="1906588"/>
            <a:ext cx="7627938" cy="98425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Every February, in many parts of the world, flowers, cards and gifts are exchanged between loved ones, all in the name of St. Valentine. But why do we celebrate </a:t>
            </a:r>
            <a:br>
              <a:rPr lang="en-GB" altLang="en-US" sz="1600" dirty="0">
                <a:solidFill>
                  <a:schemeClr val="tx1"/>
                </a:solidFill>
              </a:rPr>
            </a:br>
            <a:r>
              <a:rPr lang="en-GB" altLang="en-US" sz="1600" dirty="0">
                <a:solidFill>
                  <a:schemeClr val="tx1"/>
                </a:solidFill>
              </a:rPr>
              <a:t>this holiday?</a:t>
            </a:r>
          </a:p>
        </p:txBody>
      </p:sp>
      <p:sp>
        <p:nvSpPr>
          <p:cNvPr id="17" name="Rectangle 16">
            <a:extLst>
              <a:ext uri="{FF2B5EF4-FFF2-40B4-BE49-F238E27FC236}">
                <a16:creationId xmlns:a16="http://schemas.microsoft.com/office/drawing/2014/main" id="{38CFEFD1-94B8-E945-9BCE-96DA01BB04C7}"/>
              </a:ext>
            </a:extLst>
          </p:cNvPr>
          <p:cNvSpPr/>
          <p:nvPr/>
        </p:nvSpPr>
        <p:spPr bwMode="auto">
          <a:xfrm>
            <a:off x="755650" y="3011488"/>
            <a:ext cx="3744913" cy="108585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St. Valentine was a Roman physician who was also a Christian priest during the days of the early church. </a:t>
            </a:r>
          </a:p>
        </p:txBody>
      </p:sp>
      <p:sp>
        <p:nvSpPr>
          <p:cNvPr id="18" name="Rectangle 17">
            <a:extLst>
              <a:ext uri="{FF2B5EF4-FFF2-40B4-BE49-F238E27FC236}">
                <a16:creationId xmlns:a16="http://schemas.microsoft.com/office/drawing/2014/main" id="{5567CCB9-3D79-4249-BBC0-646485645679}"/>
              </a:ext>
            </a:extLst>
          </p:cNvPr>
          <p:cNvSpPr/>
          <p:nvPr/>
        </p:nvSpPr>
        <p:spPr bwMode="auto">
          <a:xfrm>
            <a:off x="755650" y="4219575"/>
            <a:ext cx="3744913" cy="187325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eaLnBrk="1" fontAlgn="auto" hangingPunct="1">
              <a:spcBef>
                <a:spcPts val="0"/>
              </a:spcBef>
              <a:spcAft>
                <a:spcPts val="0"/>
              </a:spcAft>
              <a:defRPr/>
            </a:pPr>
            <a:r>
              <a:rPr lang="en-GB" altLang="en-US" sz="1600" dirty="0">
                <a:solidFill>
                  <a:schemeClr val="tx1"/>
                </a:solidFill>
              </a:rPr>
              <a:t>There are different versions of the Valentine’s Day story. One version is that Valentine was loved so much by the children of the town where he lived that they wrote him notes telling him how much they liked him and this is why people exchange Valentine’s cards today.</a:t>
            </a:r>
          </a:p>
        </p:txBody>
      </p:sp>
      <p:sp>
        <p:nvSpPr>
          <p:cNvPr id="19" name="Rectangle 18">
            <a:extLst>
              <a:ext uri="{FF2B5EF4-FFF2-40B4-BE49-F238E27FC236}">
                <a16:creationId xmlns:a16="http://schemas.microsoft.com/office/drawing/2014/main" id="{D1D88550-50FF-9843-837C-5BA08BBF48EB}"/>
              </a:ext>
            </a:extLst>
          </p:cNvPr>
          <p:cNvSpPr/>
          <p:nvPr/>
        </p:nvSpPr>
        <p:spPr>
          <a:xfrm>
            <a:off x="4643438" y="3011488"/>
            <a:ext cx="3740150" cy="3081337"/>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Heart 5">
            <a:extLst>
              <a:ext uri="{FF2B5EF4-FFF2-40B4-BE49-F238E27FC236}">
                <a16:creationId xmlns:a16="http://schemas.microsoft.com/office/drawing/2014/main" id="{22B26C2F-C85B-EE4D-B113-1DFDE1105578}"/>
              </a:ext>
            </a:extLst>
          </p:cNvPr>
          <p:cNvSpPr/>
          <p:nvPr/>
        </p:nvSpPr>
        <p:spPr>
          <a:xfrm>
            <a:off x="5424488" y="3463925"/>
            <a:ext cx="2176462" cy="2176463"/>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4584" name="Picture 3">
            <a:extLst>
              <a:ext uri="{FF2B5EF4-FFF2-40B4-BE49-F238E27FC236}">
                <a16:creationId xmlns:a16="http://schemas.microsoft.com/office/drawing/2014/main" id="{1C16517B-D154-5F48-A93F-418212945A52}"/>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887913" y="3946525"/>
            <a:ext cx="3249612"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4B8A27F-203A-5C46-BA8F-4015E50EDC02}"/>
              </a:ext>
            </a:extLst>
          </p:cNvPr>
          <p:cNvSpPr/>
          <p:nvPr/>
        </p:nvSpPr>
        <p:spPr>
          <a:xfrm>
            <a:off x="6591300" y="4848225"/>
            <a:ext cx="1797050" cy="1244600"/>
          </a:xfrm>
          <a:prstGeom prst="rect">
            <a:avLst/>
          </a:prstGeom>
          <a:solidFill>
            <a:srgbClr val="80C1E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2" name="Title 20">
            <a:extLst>
              <a:ext uri="{FF2B5EF4-FFF2-40B4-BE49-F238E27FC236}">
                <a16:creationId xmlns:a16="http://schemas.microsoft.com/office/drawing/2014/main" id="{F4202962-D6CA-8041-84E9-96CF54AED61D}"/>
              </a:ext>
            </a:extLst>
          </p:cNvPr>
          <p:cNvSpPr>
            <a:spLocks noGrp="1"/>
          </p:cNvSpPr>
          <p:nvPr>
            <p:ph type="title"/>
          </p:nvPr>
        </p:nvSpPr>
        <p:spPr>
          <a:xfrm>
            <a:off x="342900" y="479425"/>
            <a:ext cx="8220075" cy="993775"/>
          </a:xfrm>
        </p:spPr>
        <p:txBody>
          <a:bodyPr/>
          <a:lstStyle/>
          <a:p>
            <a:pPr eaLnBrk="1" hangingPunct="1"/>
            <a:r>
              <a:rPr lang="en-GB" altLang="en-US" sz="3600">
                <a:latin typeface="Sassoon Infant Md" panose="02000603050000020003" pitchFamily="2" charset="0"/>
              </a:rPr>
              <a:t>What Happens to Animals in Winter?</a:t>
            </a:r>
          </a:p>
        </p:txBody>
      </p:sp>
      <p:sp>
        <p:nvSpPr>
          <p:cNvPr id="3" name="Rectangle 2">
            <a:extLst>
              <a:ext uri="{FF2B5EF4-FFF2-40B4-BE49-F238E27FC236}">
                <a16:creationId xmlns:a16="http://schemas.microsoft.com/office/drawing/2014/main" id="{7D5F3EB9-4C59-E644-992C-7964640753FA}"/>
              </a:ext>
            </a:extLst>
          </p:cNvPr>
          <p:cNvSpPr/>
          <p:nvPr/>
        </p:nvSpPr>
        <p:spPr>
          <a:xfrm>
            <a:off x="768350" y="1214438"/>
            <a:ext cx="7632700" cy="8985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108000" rIns="108000" bIns="108000" anchor="ctr"/>
          <a:lstStyle/>
          <a:p>
            <a:pPr eaLnBrk="1" fontAlgn="auto" hangingPunct="1">
              <a:spcBef>
                <a:spcPts val="0"/>
              </a:spcBef>
              <a:spcAft>
                <a:spcPts val="0"/>
              </a:spcAft>
              <a:defRPr/>
            </a:pPr>
            <a:r>
              <a:rPr lang="en-GB" sz="1600" dirty="0">
                <a:solidFill>
                  <a:schemeClr val="tx1"/>
                </a:solidFill>
              </a:rPr>
              <a:t>The weather becomes much colder in the winter. </a:t>
            </a:r>
            <a:br>
              <a:rPr lang="en-GB" sz="1600" dirty="0">
                <a:solidFill>
                  <a:schemeClr val="tx1"/>
                </a:solidFill>
              </a:rPr>
            </a:br>
            <a:r>
              <a:rPr lang="en-GB" sz="1600" dirty="0">
                <a:solidFill>
                  <a:schemeClr val="tx1"/>
                </a:solidFill>
              </a:rPr>
              <a:t>People can wrap up with warm clothes and can buy their food from shops. </a:t>
            </a:r>
            <a:br>
              <a:rPr lang="en-GB" sz="1600" dirty="0">
                <a:solidFill>
                  <a:schemeClr val="tx1"/>
                </a:solidFill>
              </a:rPr>
            </a:br>
            <a:r>
              <a:rPr lang="en-GB" sz="1600" dirty="0">
                <a:solidFill>
                  <a:schemeClr val="tx1"/>
                </a:solidFill>
              </a:rPr>
              <a:t>This is not possible for animals, so how do they survive?</a:t>
            </a:r>
          </a:p>
        </p:txBody>
      </p:sp>
      <p:grpSp>
        <p:nvGrpSpPr>
          <p:cNvPr id="36" name="Group 35">
            <a:extLst>
              <a:ext uri="{FF2B5EF4-FFF2-40B4-BE49-F238E27FC236}">
                <a16:creationId xmlns:a16="http://schemas.microsoft.com/office/drawing/2014/main" id="{C0B74766-A273-FF40-A6A9-B890F916EA9F}"/>
              </a:ext>
            </a:extLst>
          </p:cNvPr>
          <p:cNvGrpSpPr>
            <a:grpSpLocks/>
          </p:cNvGrpSpPr>
          <p:nvPr/>
        </p:nvGrpSpPr>
        <p:grpSpPr bwMode="auto">
          <a:xfrm>
            <a:off x="755650" y="2189163"/>
            <a:ext cx="7632700" cy="1246187"/>
            <a:chOff x="755648" y="2189642"/>
            <a:chExt cx="7632701" cy="1245189"/>
          </a:xfrm>
        </p:grpSpPr>
        <p:sp>
          <p:nvSpPr>
            <p:cNvPr id="37" name="Rectangle 36">
              <a:extLst>
                <a:ext uri="{FF2B5EF4-FFF2-40B4-BE49-F238E27FC236}">
                  <a16:creationId xmlns:a16="http://schemas.microsoft.com/office/drawing/2014/main" id="{9568923C-5CFE-954F-995C-2C3559358898}"/>
                </a:ext>
              </a:extLst>
            </p:cNvPr>
            <p:cNvSpPr/>
            <p:nvPr/>
          </p:nvSpPr>
          <p:spPr>
            <a:xfrm>
              <a:off x="755648" y="2189642"/>
              <a:ext cx="5835651" cy="1245189"/>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anchor="ctr"/>
            <a:lstStyle/>
            <a:p>
              <a:pPr algn="ctr" eaLnBrk="1" fontAlgn="auto" hangingPunct="1">
                <a:spcBef>
                  <a:spcPts val="0"/>
                </a:spcBef>
                <a:spcAft>
                  <a:spcPts val="0"/>
                </a:spcAft>
                <a:defRPr/>
              </a:pPr>
              <a:endParaRPr lang="en-GB"/>
            </a:p>
          </p:txBody>
        </p:sp>
        <p:sp>
          <p:nvSpPr>
            <p:cNvPr id="25616" name="Rectangle 37">
              <a:extLst>
                <a:ext uri="{FF2B5EF4-FFF2-40B4-BE49-F238E27FC236}">
                  <a16:creationId xmlns:a16="http://schemas.microsoft.com/office/drawing/2014/main" id="{03FBBB06-5DDA-B94D-A227-1075AFFE6DF1}"/>
                </a:ext>
              </a:extLst>
            </p:cNvPr>
            <p:cNvSpPr>
              <a:spLocks noChangeArrowheads="1"/>
            </p:cNvSpPr>
            <p:nvPr/>
          </p:nvSpPr>
          <p:spPr bwMode="auto">
            <a:xfrm>
              <a:off x="755649" y="2272294"/>
              <a:ext cx="5836070" cy="1079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400" b="1">
                  <a:solidFill>
                    <a:schemeClr val="tx1"/>
                  </a:solidFill>
                </a:rPr>
                <a:t>Hibernation:</a:t>
              </a:r>
            </a:p>
            <a:p>
              <a:pPr eaLnBrk="1" hangingPunct="1">
                <a:lnSpc>
                  <a:spcPct val="100000"/>
                </a:lnSpc>
                <a:spcBef>
                  <a:spcPct val="0"/>
                </a:spcBef>
                <a:buFontTx/>
                <a:buNone/>
              </a:pPr>
              <a:r>
                <a:rPr lang="en-GB" altLang="en-US" sz="1400">
                  <a:solidFill>
                    <a:schemeClr val="tx1"/>
                  </a:solidFill>
                </a:rPr>
                <a:t>Hibernation is the way that some animals survive through the winter. </a:t>
              </a:r>
              <a:br>
                <a:rPr lang="en-GB" altLang="en-US" sz="1400">
                  <a:solidFill>
                    <a:schemeClr val="tx1"/>
                  </a:solidFill>
                </a:rPr>
              </a:br>
              <a:r>
                <a:rPr lang="en-GB" altLang="en-US" sz="1400">
                  <a:solidFill>
                    <a:schemeClr val="tx1"/>
                  </a:solidFill>
                </a:rPr>
                <a:t>They find a safe place and fall into a very deep sleep. When the temperature is warmer, in the spring, they wake up again. </a:t>
              </a:r>
            </a:p>
          </p:txBody>
        </p:sp>
        <p:pic>
          <p:nvPicPr>
            <p:cNvPr id="25617" name="Picture 38">
              <a:extLst>
                <a:ext uri="{FF2B5EF4-FFF2-40B4-BE49-F238E27FC236}">
                  <a16:creationId xmlns:a16="http://schemas.microsoft.com/office/drawing/2014/main" id="{939935E0-C7F0-724A-9359-EDD34D844E28}"/>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6591716" y="2189643"/>
              <a:ext cx="1796633" cy="124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Group 39">
            <a:extLst>
              <a:ext uri="{FF2B5EF4-FFF2-40B4-BE49-F238E27FC236}">
                <a16:creationId xmlns:a16="http://schemas.microsoft.com/office/drawing/2014/main" id="{0987029A-7CB8-4645-8037-10F4CF157457}"/>
              </a:ext>
            </a:extLst>
          </p:cNvPr>
          <p:cNvGrpSpPr>
            <a:grpSpLocks/>
          </p:cNvGrpSpPr>
          <p:nvPr/>
        </p:nvGrpSpPr>
        <p:grpSpPr bwMode="auto">
          <a:xfrm>
            <a:off x="755650" y="3517900"/>
            <a:ext cx="7632700" cy="1246188"/>
            <a:chOff x="755648" y="3518639"/>
            <a:chExt cx="7632701" cy="1245189"/>
          </a:xfrm>
        </p:grpSpPr>
        <p:pic>
          <p:nvPicPr>
            <p:cNvPr id="25611" name="Picture 40">
              <a:extLst>
                <a:ext uri="{FF2B5EF4-FFF2-40B4-BE49-F238E27FC236}">
                  <a16:creationId xmlns:a16="http://schemas.microsoft.com/office/drawing/2014/main" id="{32721A56-A0C6-8648-832F-9CFB253B34F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591716" y="3518639"/>
              <a:ext cx="1796633" cy="124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41">
              <a:extLst>
                <a:ext uri="{FF2B5EF4-FFF2-40B4-BE49-F238E27FC236}">
                  <a16:creationId xmlns:a16="http://schemas.microsoft.com/office/drawing/2014/main" id="{A09E44E5-9CC4-EE40-AFB9-18F6B5A019B6}"/>
                </a:ext>
              </a:extLst>
            </p:cNvPr>
            <p:cNvSpPr/>
            <p:nvPr/>
          </p:nvSpPr>
          <p:spPr>
            <a:xfrm>
              <a:off x="755648" y="3518639"/>
              <a:ext cx="5835651" cy="1245189"/>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anchor="ctr"/>
            <a:lstStyle/>
            <a:p>
              <a:pPr algn="ctr" eaLnBrk="1" fontAlgn="auto" hangingPunct="1">
                <a:spcBef>
                  <a:spcPts val="0"/>
                </a:spcBef>
                <a:spcAft>
                  <a:spcPts val="0"/>
                </a:spcAft>
                <a:defRPr/>
              </a:pPr>
              <a:endParaRPr lang="en-GB"/>
            </a:p>
          </p:txBody>
        </p:sp>
        <p:sp>
          <p:nvSpPr>
            <p:cNvPr id="25613" name="Rectangle 42">
              <a:extLst>
                <a:ext uri="{FF2B5EF4-FFF2-40B4-BE49-F238E27FC236}">
                  <a16:creationId xmlns:a16="http://schemas.microsoft.com/office/drawing/2014/main" id="{99BDED61-C16E-8D4C-84E5-E1E09ECA5A60}"/>
                </a:ext>
              </a:extLst>
            </p:cNvPr>
            <p:cNvSpPr>
              <a:spLocks noChangeArrowheads="1"/>
            </p:cNvSpPr>
            <p:nvPr/>
          </p:nvSpPr>
          <p:spPr bwMode="auto">
            <a:xfrm>
              <a:off x="768579" y="3709012"/>
              <a:ext cx="5823139" cy="864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400" b="1">
                  <a:solidFill>
                    <a:schemeClr val="tx1"/>
                  </a:solidFill>
                </a:rPr>
                <a:t>Migration:</a:t>
              </a:r>
            </a:p>
            <a:p>
              <a:pPr eaLnBrk="1" hangingPunct="1">
                <a:lnSpc>
                  <a:spcPct val="100000"/>
                </a:lnSpc>
                <a:spcBef>
                  <a:spcPct val="0"/>
                </a:spcBef>
                <a:buFontTx/>
                <a:buNone/>
              </a:pPr>
              <a:r>
                <a:rPr lang="en-GB" altLang="en-US" sz="1400">
                  <a:solidFill>
                    <a:schemeClr val="tx1"/>
                  </a:solidFill>
                </a:rPr>
                <a:t>Some birds fly south for the winter, where it is warmer. </a:t>
              </a:r>
              <a:br>
                <a:rPr lang="en-GB" altLang="en-US" sz="1400">
                  <a:solidFill>
                    <a:schemeClr val="tx1"/>
                  </a:solidFill>
                </a:rPr>
              </a:br>
              <a:r>
                <a:rPr lang="en-GB" altLang="en-US" sz="1400">
                  <a:solidFill>
                    <a:schemeClr val="tx1"/>
                  </a:solidFill>
                </a:rPr>
                <a:t>This is called migration. They go to a warmer place to find food. </a:t>
              </a:r>
            </a:p>
          </p:txBody>
        </p:sp>
        <p:pic>
          <p:nvPicPr>
            <p:cNvPr id="25614" name="Picture 43">
              <a:extLst>
                <a:ext uri="{FF2B5EF4-FFF2-40B4-BE49-F238E27FC236}">
                  <a16:creationId xmlns:a16="http://schemas.microsoft.com/office/drawing/2014/main" id="{77E5D1F2-48F4-BD46-8787-39B9F99375FA}"/>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01293" y="3609877"/>
              <a:ext cx="1177480" cy="106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44">
            <a:extLst>
              <a:ext uri="{FF2B5EF4-FFF2-40B4-BE49-F238E27FC236}">
                <a16:creationId xmlns:a16="http://schemas.microsoft.com/office/drawing/2014/main" id="{385E5554-A74E-7C46-B4F8-564FB404A18F}"/>
              </a:ext>
            </a:extLst>
          </p:cNvPr>
          <p:cNvGrpSpPr>
            <a:grpSpLocks/>
          </p:cNvGrpSpPr>
          <p:nvPr/>
        </p:nvGrpSpPr>
        <p:grpSpPr bwMode="auto">
          <a:xfrm>
            <a:off x="755650" y="4827588"/>
            <a:ext cx="7632700" cy="1295400"/>
            <a:chOff x="755648" y="4827540"/>
            <a:chExt cx="7632701" cy="1295327"/>
          </a:xfrm>
        </p:grpSpPr>
        <p:pic>
          <p:nvPicPr>
            <p:cNvPr id="25607" name="Picture 45">
              <a:extLst>
                <a:ext uri="{FF2B5EF4-FFF2-40B4-BE49-F238E27FC236}">
                  <a16:creationId xmlns:a16="http://schemas.microsoft.com/office/drawing/2014/main" id="{7E9CFB07-AF3D-E94A-82A5-9F5F075B167E}"/>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91716" y="4847636"/>
              <a:ext cx="1796633" cy="1245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Rectangle 46">
              <a:extLst>
                <a:ext uri="{FF2B5EF4-FFF2-40B4-BE49-F238E27FC236}">
                  <a16:creationId xmlns:a16="http://schemas.microsoft.com/office/drawing/2014/main" id="{CDD69C96-40B1-3749-88A3-E72B60284898}"/>
                </a:ext>
              </a:extLst>
            </p:cNvPr>
            <p:cNvSpPr/>
            <p:nvPr/>
          </p:nvSpPr>
          <p:spPr>
            <a:xfrm>
              <a:off x="755648" y="4848176"/>
              <a:ext cx="5835651" cy="1244530"/>
            </a:xfrm>
            <a:prstGeom prst="rect">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anchor="ctr"/>
            <a:lstStyle/>
            <a:p>
              <a:pPr algn="ctr" eaLnBrk="1" fontAlgn="auto" hangingPunct="1">
                <a:spcBef>
                  <a:spcPts val="0"/>
                </a:spcBef>
                <a:spcAft>
                  <a:spcPts val="0"/>
                </a:spcAft>
                <a:defRPr/>
              </a:pPr>
              <a:endParaRPr lang="en-GB"/>
            </a:p>
          </p:txBody>
        </p:sp>
        <p:sp>
          <p:nvSpPr>
            <p:cNvPr id="25609" name="Rectangle 47">
              <a:extLst>
                <a:ext uri="{FF2B5EF4-FFF2-40B4-BE49-F238E27FC236}">
                  <a16:creationId xmlns:a16="http://schemas.microsoft.com/office/drawing/2014/main" id="{22D27078-2081-744C-829E-C7ADD903E2C9}"/>
                </a:ext>
              </a:extLst>
            </p:cNvPr>
            <p:cNvSpPr>
              <a:spLocks noChangeArrowheads="1"/>
            </p:cNvSpPr>
            <p:nvPr/>
          </p:nvSpPr>
          <p:spPr bwMode="auto">
            <a:xfrm>
              <a:off x="768580" y="4827540"/>
              <a:ext cx="5823138" cy="1295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803050000020003" pitchFamily="2" charset="0"/>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400" b="1">
                  <a:solidFill>
                    <a:schemeClr val="tx1"/>
                  </a:solidFill>
                </a:rPr>
                <a:t>Adaptation:</a:t>
              </a:r>
              <a:br>
                <a:rPr lang="en-GB" altLang="en-US" sz="1400">
                  <a:solidFill>
                    <a:schemeClr val="tx1"/>
                  </a:solidFill>
                </a:rPr>
              </a:br>
              <a:r>
                <a:rPr lang="en-GB" altLang="en-US" sz="1400">
                  <a:solidFill>
                    <a:schemeClr val="tx1"/>
                  </a:solidFill>
                </a:rPr>
                <a:t>Not all birds migrate - some stay here all winter. People can help these birds by feeding them. Other animals stay active in winter such as squirrels, rabbits and foxes. It is more difficult for them to find food. Some animals grow more fur in winter to help them stay warm. </a:t>
              </a:r>
            </a:p>
          </p:txBody>
        </p:sp>
        <p:pic>
          <p:nvPicPr>
            <p:cNvPr id="25610" name="Picture 48">
              <a:extLst>
                <a:ext uri="{FF2B5EF4-FFF2-40B4-BE49-F238E27FC236}">
                  <a16:creationId xmlns:a16="http://schemas.microsoft.com/office/drawing/2014/main" id="{2B34BE8A-27AF-254E-963F-6BD516D1EA67}"/>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01293" y="5009699"/>
              <a:ext cx="1487056" cy="1083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Content Placeholder 4">
            <a:extLst>
              <a:ext uri="{FF2B5EF4-FFF2-40B4-BE49-F238E27FC236}">
                <a16:creationId xmlns:a16="http://schemas.microsoft.com/office/drawing/2014/main" id="{194AE42E-56DC-1349-93C0-DD827208A1FC}"/>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674688" y="596900"/>
            <a:ext cx="7632700" cy="344011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Content Placeholder 3">
            <a:extLst>
              <a:ext uri="{FF2B5EF4-FFF2-40B4-BE49-F238E27FC236}">
                <a16:creationId xmlns:a16="http://schemas.microsoft.com/office/drawing/2014/main" id="{A01F0CB3-F8A6-1C4A-B8AF-ACDD2E7045EC}"/>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527050" y="519113"/>
            <a:ext cx="8085138" cy="541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Content Placeholder 3">
            <a:extLst>
              <a:ext uri="{FF2B5EF4-FFF2-40B4-BE49-F238E27FC236}">
                <a16:creationId xmlns:a16="http://schemas.microsoft.com/office/drawing/2014/main" id="{90DC549B-34CA-CF41-ACF1-FF04B6E5DA16}"/>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506413" y="530225"/>
            <a:ext cx="8031162" cy="524827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Content Placeholder 3">
            <a:extLst>
              <a:ext uri="{FF2B5EF4-FFF2-40B4-BE49-F238E27FC236}">
                <a16:creationId xmlns:a16="http://schemas.microsoft.com/office/drawing/2014/main" id="{0A6B23BB-3307-5B45-9386-4959E087F618}"/>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515938" y="560388"/>
            <a:ext cx="7994650" cy="54578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Content Placeholder 3">
            <a:extLst>
              <a:ext uri="{FF2B5EF4-FFF2-40B4-BE49-F238E27FC236}">
                <a16:creationId xmlns:a16="http://schemas.microsoft.com/office/drawing/2014/main" id="{7547AF80-B4E9-A846-9EB3-1143856B5A9A}"/>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544513" y="539750"/>
            <a:ext cx="7785100" cy="563403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Content Placeholder 3">
            <a:extLst>
              <a:ext uri="{FF2B5EF4-FFF2-40B4-BE49-F238E27FC236}">
                <a16:creationId xmlns:a16="http://schemas.microsoft.com/office/drawing/2014/main" id="{A7C78F33-987A-1C48-993A-676847CFD418}"/>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534988" y="509588"/>
            <a:ext cx="7966075" cy="585946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Content Placeholder 3">
            <a:extLst>
              <a:ext uri="{FF2B5EF4-FFF2-40B4-BE49-F238E27FC236}">
                <a16:creationId xmlns:a16="http://schemas.microsoft.com/office/drawing/2014/main" id="{B2B90918-09DF-7F4B-B5BB-BBC16C8D8819}"/>
              </a:ext>
            </a:extLst>
          </p:cNvPr>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a:xfrm>
            <a:off x="822325" y="690563"/>
            <a:ext cx="3749675" cy="4578350"/>
          </a:xfrm>
          <a:prstGeom prst="rect">
            <a:avLst/>
          </a:prstGeom>
        </p:spPr>
      </p:pic>
      <p:sp>
        <p:nvSpPr>
          <p:cNvPr id="46082" name="TextBox 4">
            <a:extLst>
              <a:ext uri="{FF2B5EF4-FFF2-40B4-BE49-F238E27FC236}">
                <a16:creationId xmlns:a16="http://schemas.microsoft.com/office/drawing/2014/main" id="{AAABE669-CEB3-784F-BAE3-5FEB6D298B1E}"/>
              </a:ext>
            </a:extLst>
          </p:cNvPr>
          <p:cNvSpPr txBox="1">
            <a:spLocks noChangeArrowheads="1"/>
          </p:cNvSpPr>
          <p:nvPr/>
        </p:nvSpPr>
        <p:spPr bwMode="auto">
          <a:xfrm>
            <a:off x="4822825" y="1819275"/>
            <a:ext cx="2489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anose="02000803050000020003" pitchFamily="2" charset="0"/>
              </a:defRPr>
            </a:lvl1pPr>
            <a:lvl2pPr marL="742950" indent="-285750">
              <a:defRPr>
                <a:solidFill>
                  <a:schemeClr val="tx1"/>
                </a:solidFill>
                <a:latin typeface="Sassoon Infant Rg" panose="02000803050000020003" pitchFamily="2" charset="0"/>
              </a:defRPr>
            </a:lvl2pPr>
            <a:lvl3pPr marL="1143000" indent="-228600">
              <a:defRPr>
                <a:solidFill>
                  <a:schemeClr val="tx1"/>
                </a:solidFill>
                <a:latin typeface="Sassoon Infant Rg" panose="02000803050000020003" pitchFamily="2" charset="0"/>
              </a:defRPr>
            </a:lvl3pPr>
            <a:lvl4pPr marL="1600200" indent="-228600">
              <a:defRPr>
                <a:solidFill>
                  <a:schemeClr val="tx1"/>
                </a:solidFill>
                <a:latin typeface="Sassoon Infant Rg" panose="02000803050000020003" pitchFamily="2" charset="0"/>
              </a:defRPr>
            </a:lvl4pPr>
            <a:lvl5pPr marL="2057400" indent="-228600">
              <a:defRPr>
                <a:solidFill>
                  <a:schemeClr val="tx1"/>
                </a:solidFill>
                <a:latin typeface="Sassoon Infant Rg" panose="02000803050000020003" pitchFamily="2" charset="0"/>
              </a:defRPr>
            </a:lvl5pPr>
            <a:lvl6pPr marL="2514600" indent="-228600" eaLnBrk="0" fontAlgn="base" hangingPunct="0">
              <a:spcBef>
                <a:spcPct val="0"/>
              </a:spcBef>
              <a:spcAft>
                <a:spcPct val="0"/>
              </a:spcAft>
              <a:defRPr>
                <a:solidFill>
                  <a:schemeClr val="tx1"/>
                </a:solidFill>
                <a:latin typeface="Sassoon Infant Rg" panose="02000803050000020003" pitchFamily="2" charset="0"/>
              </a:defRPr>
            </a:lvl6pPr>
            <a:lvl7pPr marL="2971800" indent="-228600" eaLnBrk="0" fontAlgn="base" hangingPunct="0">
              <a:spcBef>
                <a:spcPct val="0"/>
              </a:spcBef>
              <a:spcAft>
                <a:spcPct val="0"/>
              </a:spcAft>
              <a:defRPr>
                <a:solidFill>
                  <a:schemeClr val="tx1"/>
                </a:solidFill>
                <a:latin typeface="Sassoon Infant Rg" panose="02000803050000020003" pitchFamily="2" charset="0"/>
              </a:defRPr>
            </a:lvl7pPr>
            <a:lvl8pPr marL="3429000" indent="-228600" eaLnBrk="0" fontAlgn="base" hangingPunct="0">
              <a:spcBef>
                <a:spcPct val="0"/>
              </a:spcBef>
              <a:spcAft>
                <a:spcPct val="0"/>
              </a:spcAft>
              <a:defRPr>
                <a:solidFill>
                  <a:schemeClr val="tx1"/>
                </a:solidFill>
                <a:latin typeface="Sassoon Infant Rg" panose="02000803050000020003" pitchFamily="2" charset="0"/>
              </a:defRPr>
            </a:lvl8pPr>
            <a:lvl9pPr marL="3886200" indent="-228600" eaLnBrk="0" fontAlgn="base" hangingPunct="0">
              <a:spcBef>
                <a:spcPct val="0"/>
              </a:spcBef>
              <a:spcAft>
                <a:spcPct val="0"/>
              </a:spcAft>
              <a:defRPr>
                <a:solidFill>
                  <a:schemeClr val="tx1"/>
                </a:solidFill>
                <a:latin typeface="Sassoon Infant Rg" panose="02000803050000020003" pitchFamily="2" charset="0"/>
              </a:defRPr>
            </a:lvl9pPr>
          </a:lstStyle>
          <a:p>
            <a:r>
              <a:rPr lang="en-US" altLang="en-US"/>
              <a:t>Complete the worksheet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1641</TotalTime>
  <Words>961</Words>
  <Application>Microsoft Macintosh PowerPoint</Application>
  <PresentationFormat>On-screen Show (4:3)</PresentationFormat>
  <Paragraphs>66</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Sassoon Infant Rg</vt:lpstr>
      <vt:lpstr>Calibri</vt:lpstr>
      <vt:lpstr>Arial</vt:lpstr>
      <vt:lpstr>Sassoon Infant Md</vt:lpstr>
      <vt:lpstr>Office Theme</vt:lpstr>
      <vt:lpstr>PowerPoint Presentation</vt:lpstr>
      <vt:lpstr>What Happens in Winter?</vt:lpstr>
      <vt:lpstr>Staying Warm</vt:lpstr>
      <vt:lpstr>What Happens in Winter?</vt:lpstr>
      <vt:lpstr>Winter Weather</vt:lpstr>
      <vt:lpstr>Winter Activities</vt:lpstr>
      <vt:lpstr>Celebrations in Winter</vt:lpstr>
      <vt:lpstr>Celebrations in Winter</vt:lpstr>
      <vt:lpstr>Celebrations in Winter</vt:lpstr>
      <vt:lpstr>Celebrations in Winter</vt:lpstr>
      <vt:lpstr>What Happens to Animals in Winter?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Zoe Bagley</cp:lastModifiedBy>
  <cp:revision>124</cp:revision>
  <dcterms:created xsi:type="dcterms:W3CDTF">2014-10-01T16:09:27Z</dcterms:created>
  <dcterms:modified xsi:type="dcterms:W3CDTF">2021-01-04T19:21:58Z</dcterms:modified>
</cp:coreProperties>
</file>