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8" r:id="rId3"/>
    <p:sldId id="259" r:id="rId4"/>
    <p:sldId id="260" r:id="rId5"/>
    <p:sldId id="261" r:id="rId6"/>
    <p:sldId id="275" r:id="rId7"/>
    <p:sldId id="263" r:id="rId8"/>
    <p:sldId id="264" r:id="rId9"/>
    <p:sldId id="265" r:id="rId10"/>
    <p:sldId id="266" r:id="rId11"/>
    <p:sldId id="267" r:id="rId12"/>
    <p:sldId id="268" r:id="rId13"/>
    <p:sldId id="269" r:id="rId14"/>
    <p:sldId id="273" r:id="rId15"/>
    <p:sldId id="276" r:id="rId16"/>
    <p:sldId id="270" r:id="rId17"/>
    <p:sldId id="271" r:id="rId18"/>
    <p:sldId id="274" r:id="rId1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3752" autoAdjust="0"/>
    <p:restoredTop sz="94660"/>
  </p:normalViewPr>
  <p:slideViewPr>
    <p:cSldViewPr snapToGrid="0">
      <p:cViewPr varScale="1">
        <p:scale>
          <a:sx n="109" d="100"/>
          <a:sy n="109" d="100"/>
        </p:scale>
        <p:origin x="120" y="11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B50E63-1D3B-4817-8B72-1C305365000D}"/>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4EE28236-2B38-48F1-A814-66715112433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4F4CD507-3A5C-45AC-A81D-3975D2D9038A}"/>
              </a:ext>
            </a:extLst>
          </p:cNvPr>
          <p:cNvSpPr>
            <a:spLocks noGrp="1"/>
          </p:cNvSpPr>
          <p:nvPr>
            <p:ph type="dt" sz="half" idx="10"/>
          </p:nvPr>
        </p:nvSpPr>
        <p:spPr/>
        <p:txBody>
          <a:bodyPr/>
          <a:lstStyle/>
          <a:p>
            <a:fld id="{C2EC5887-B2E4-410F-9F54-0DCC1D12ED42}" type="datetimeFigureOut">
              <a:rPr lang="en-GB" smtClean="0"/>
              <a:t>06/11/2026</a:t>
            </a:fld>
            <a:endParaRPr lang="en-GB"/>
          </a:p>
        </p:txBody>
      </p:sp>
      <p:sp>
        <p:nvSpPr>
          <p:cNvPr id="5" name="Footer Placeholder 4">
            <a:extLst>
              <a:ext uri="{FF2B5EF4-FFF2-40B4-BE49-F238E27FC236}">
                <a16:creationId xmlns:a16="http://schemas.microsoft.com/office/drawing/2014/main" id="{3AD2B689-63AA-43E3-946D-1B7FB122AEA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1F3FF3B-2AAC-4454-B8EA-DC96DA1FFE26}"/>
              </a:ext>
            </a:extLst>
          </p:cNvPr>
          <p:cNvSpPr>
            <a:spLocks noGrp="1"/>
          </p:cNvSpPr>
          <p:nvPr>
            <p:ph type="sldNum" sz="quarter" idx="12"/>
          </p:nvPr>
        </p:nvSpPr>
        <p:spPr/>
        <p:txBody>
          <a:bodyPr/>
          <a:lstStyle/>
          <a:p>
            <a:fld id="{299AFC68-B64E-46DE-9903-4CC58C91A2C5}" type="slidenum">
              <a:rPr lang="en-GB" smtClean="0"/>
              <a:t>‹#›</a:t>
            </a:fld>
            <a:endParaRPr lang="en-GB"/>
          </a:p>
        </p:txBody>
      </p:sp>
    </p:spTree>
    <p:extLst>
      <p:ext uri="{BB962C8B-B14F-4D97-AF65-F5344CB8AC3E}">
        <p14:creationId xmlns:p14="http://schemas.microsoft.com/office/powerpoint/2010/main" val="122212573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810AB6C-43D9-4499-B343-9604BC34A20C}"/>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292ADCFB-7A8C-4802-B77D-AFB50E17C39D}"/>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CCCDC41-D120-4F97-BAF9-5FDD7AACA02D}"/>
              </a:ext>
            </a:extLst>
          </p:cNvPr>
          <p:cNvSpPr>
            <a:spLocks noGrp="1"/>
          </p:cNvSpPr>
          <p:nvPr>
            <p:ph type="dt" sz="half" idx="10"/>
          </p:nvPr>
        </p:nvSpPr>
        <p:spPr/>
        <p:txBody>
          <a:bodyPr/>
          <a:lstStyle/>
          <a:p>
            <a:fld id="{C2EC5887-B2E4-410F-9F54-0DCC1D12ED42}" type="datetimeFigureOut">
              <a:rPr lang="en-GB" smtClean="0"/>
              <a:t>06/11/2026</a:t>
            </a:fld>
            <a:endParaRPr lang="en-GB"/>
          </a:p>
        </p:txBody>
      </p:sp>
      <p:sp>
        <p:nvSpPr>
          <p:cNvPr id="5" name="Footer Placeholder 4">
            <a:extLst>
              <a:ext uri="{FF2B5EF4-FFF2-40B4-BE49-F238E27FC236}">
                <a16:creationId xmlns:a16="http://schemas.microsoft.com/office/drawing/2014/main" id="{10EE314A-2580-4C2B-AFB7-56D71FA638A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5F249AB-22F6-41CD-9521-330E59F4B5B4}"/>
              </a:ext>
            </a:extLst>
          </p:cNvPr>
          <p:cNvSpPr>
            <a:spLocks noGrp="1"/>
          </p:cNvSpPr>
          <p:nvPr>
            <p:ph type="sldNum" sz="quarter" idx="12"/>
          </p:nvPr>
        </p:nvSpPr>
        <p:spPr/>
        <p:txBody>
          <a:bodyPr/>
          <a:lstStyle/>
          <a:p>
            <a:fld id="{299AFC68-B64E-46DE-9903-4CC58C91A2C5}" type="slidenum">
              <a:rPr lang="en-GB" smtClean="0"/>
              <a:t>‹#›</a:t>
            </a:fld>
            <a:endParaRPr lang="en-GB"/>
          </a:p>
        </p:txBody>
      </p:sp>
    </p:spTree>
    <p:extLst>
      <p:ext uri="{BB962C8B-B14F-4D97-AF65-F5344CB8AC3E}">
        <p14:creationId xmlns:p14="http://schemas.microsoft.com/office/powerpoint/2010/main" val="100612954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D457D9-1F41-4B40-B0A8-4294E5791042}"/>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73CB03BE-02E5-40E5-8ECE-E02A6BF12FFE}"/>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3EBDCB06-8042-4C45-8046-0868461DA677}"/>
              </a:ext>
            </a:extLst>
          </p:cNvPr>
          <p:cNvSpPr>
            <a:spLocks noGrp="1"/>
          </p:cNvSpPr>
          <p:nvPr>
            <p:ph type="dt" sz="half" idx="10"/>
          </p:nvPr>
        </p:nvSpPr>
        <p:spPr/>
        <p:txBody>
          <a:bodyPr/>
          <a:lstStyle/>
          <a:p>
            <a:fld id="{C2EC5887-B2E4-410F-9F54-0DCC1D12ED42}" type="datetimeFigureOut">
              <a:rPr lang="en-GB" smtClean="0"/>
              <a:t>06/11/2026</a:t>
            </a:fld>
            <a:endParaRPr lang="en-GB"/>
          </a:p>
        </p:txBody>
      </p:sp>
      <p:sp>
        <p:nvSpPr>
          <p:cNvPr id="5" name="Footer Placeholder 4">
            <a:extLst>
              <a:ext uri="{FF2B5EF4-FFF2-40B4-BE49-F238E27FC236}">
                <a16:creationId xmlns:a16="http://schemas.microsoft.com/office/drawing/2014/main" id="{73048417-EE74-482F-9645-0433D64DA59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6FFF46D-9E2D-41FE-913F-08421324E71A}"/>
              </a:ext>
            </a:extLst>
          </p:cNvPr>
          <p:cNvSpPr>
            <a:spLocks noGrp="1"/>
          </p:cNvSpPr>
          <p:nvPr>
            <p:ph type="sldNum" sz="quarter" idx="12"/>
          </p:nvPr>
        </p:nvSpPr>
        <p:spPr/>
        <p:txBody>
          <a:bodyPr/>
          <a:lstStyle/>
          <a:p>
            <a:fld id="{299AFC68-B64E-46DE-9903-4CC58C91A2C5}" type="slidenum">
              <a:rPr lang="en-GB" smtClean="0"/>
              <a:t>‹#›</a:t>
            </a:fld>
            <a:endParaRPr lang="en-GB"/>
          </a:p>
        </p:txBody>
      </p:sp>
    </p:spTree>
    <p:extLst>
      <p:ext uri="{BB962C8B-B14F-4D97-AF65-F5344CB8AC3E}">
        <p14:creationId xmlns:p14="http://schemas.microsoft.com/office/powerpoint/2010/main" val="252908506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94AAB74-5896-44C6-93EC-3BC2D1E0A787}"/>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D205A0B6-1FD7-4604-9278-E19F6B4774B3}"/>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E1A28D65-62B3-41C1-8C9F-3144488234CD}"/>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B4EC9440-22FB-4E20-AFF8-D6DE19C0B615}"/>
              </a:ext>
            </a:extLst>
          </p:cNvPr>
          <p:cNvSpPr>
            <a:spLocks noGrp="1"/>
          </p:cNvSpPr>
          <p:nvPr>
            <p:ph type="dt" sz="half" idx="10"/>
          </p:nvPr>
        </p:nvSpPr>
        <p:spPr/>
        <p:txBody>
          <a:bodyPr/>
          <a:lstStyle/>
          <a:p>
            <a:fld id="{C2EC5887-B2E4-410F-9F54-0DCC1D12ED42}" type="datetimeFigureOut">
              <a:rPr lang="en-GB" smtClean="0"/>
              <a:t>06/11/2026</a:t>
            </a:fld>
            <a:endParaRPr lang="en-GB"/>
          </a:p>
        </p:txBody>
      </p:sp>
      <p:sp>
        <p:nvSpPr>
          <p:cNvPr id="6" name="Footer Placeholder 5">
            <a:extLst>
              <a:ext uri="{FF2B5EF4-FFF2-40B4-BE49-F238E27FC236}">
                <a16:creationId xmlns:a16="http://schemas.microsoft.com/office/drawing/2014/main" id="{09C15A8F-67E5-4C4A-8343-76DA6EA28588}"/>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B5ED78B0-FE72-4886-909F-F62ED45ECFA0}"/>
              </a:ext>
            </a:extLst>
          </p:cNvPr>
          <p:cNvSpPr>
            <a:spLocks noGrp="1"/>
          </p:cNvSpPr>
          <p:nvPr>
            <p:ph type="sldNum" sz="quarter" idx="12"/>
          </p:nvPr>
        </p:nvSpPr>
        <p:spPr/>
        <p:txBody>
          <a:bodyPr/>
          <a:lstStyle/>
          <a:p>
            <a:fld id="{299AFC68-B64E-46DE-9903-4CC58C91A2C5}" type="slidenum">
              <a:rPr lang="en-GB" smtClean="0"/>
              <a:t>‹#›</a:t>
            </a:fld>
            <a:endParaRPr lang="en-GB"/>
          </a:p>
        </p:txBody>
      </p:sp>
    </p:spTree>
    <p:extLst>
      <p:ext uri="{BB962C8B-B14F-4D97-AF65-F5344CB8AC3E}">
        <p14:creationId xmlns:p14="http://schemas.microsoft.com/office/powerpoint/2010/main" val="228456486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263123-EBD9-4097-AE23-0B71CFB4111C}"/>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57E41279-9E6C-4DEA-98E9-C45745AF7C59}"/>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50DF63F3-78E0-45A5-94D3-9A10C29A5E37}"/>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BCD08794-62EA-489A-BA63-0B1B7B938E7A}"/>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C541399A-299B-4942-9DF6-9EB4464BAD90}"/>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096FAC50-4682-43E9-B538-487EB59B4B9B}"/>
              </a:ext>
            </a:extLst>
          </p:cNvPr>
          <p:cNvSpPr>
            <a:spLocks noGrp="1"/>
          </p:cNvSpPr>
          <p:nvPr>
            <p:ph type="dt" sz="half" idx="10"/>
          </p:nvPr>
        </p:nvSpPr>
        <p:spPr/>
        <p:txBody>
          <a:bodyPr/>
          <a:lstStyle/>
          <a:p>
            <a:fld id="{C2EC5887-B2E4-410F-9F54-0DCC1D12ED42}" type="datetimeFigureOut">
              <a:rPr lang="en-GB" smtClean="0"/>
              <a:t>06/11/2026</a:t>
            </a:fld>
            <a:endParaRPr lang="en-GB"/>
          </a:p>
        </p:txBody>
      </p:sp>
      <p:sp>
        <p:nvSpPr>
          <p:cNvPr id="8" name="Footer Placeholder 7">
            <a:extLst>
              <a:ext uri="{FF2B5EF4-FFF2-40B4-BE49-F238E27FC236}">
                <a16:creationId xmlns:a16="http://schemas.microsoft.com/office/drawing/2014/main" id="{58F50A17-3083-4C9B-A2A1-CACE842E5E0D}"/>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17ACE159-6950-4BE3-9906-A93E9BE67352}"/>
              </a:ext>
            </a:extLst>
          </p:cNvPr>
          <p:cNvSpPr>
            <a:spLocks noGrp="1"/>
          </p:cNvSpPr>
          <p:nvPr>
            <p:ph type="sldNum" sz="quarter" idx="12"/>
          </p:nvPr>
        </p:nvSpPr>
        <p:spPr/>
        <p:txBody>
          <a:bodyPr/>
          <a:lstStyle/>
          <a:p>
            <a:fld id="{299AFC68-B64E-46DE-9903-4CC58C91A2C5}" type="slidenum">
              <a:rPr lang="en-GB" smtClean="0"/>
              <a:t>‹#›</a:t>
            </a:fld>
            <a:endParaRPr lang="en-GB"/>
          </a:p>
        </p:txBody>
      </p:sp>
    </p:spTree>
    <p:extLst>
      <p:ext uri="{BB962C8B-B14F-4D97-AF65-F5344CB8AC3E}">
        <p14:creationId xmlns:p14="http://schemas.microsoft.com/office/powerpoint/2010/main" val="179475098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D38ABB-FDDC-4C9E-A1E6-C4E2443F0AF1}"/>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13C895C5-FE64-445B-A440-430D7C4FC1D9}"/>
              </a:ext>
            </a:extLst>
          </p:cNvPr>
          <p:cNvSpPr>
            <a:spLocks noGrp="1"/>
          </p:cNvSpPr>
          <p:nvPr>
            <p:ph type="dt" sz="half" idx="10"/>
          </p:nvPr>
        </p:nvSpPr>
        <p:spPr/>
        <p:txBody>
          <a:bodyPr/>
          <a:lstStyle/>
          <a:p>
            <a:fld id="{C2EC5887-B2E4-410F-9F54-0DCC1D12ED42}" type="datetimeFigureOut">
              <a:rPr lang="en-GB" smtClean="0"/>
              <a:t>06/11/2026</a:t>
            </a:fld>
            <a:endParaRPr lang="en-GB"/>
          </a:p>
        </p:txBody>
      </p:sp>
      <p:sp>
        <p:nvSpPr>
          <p:cNvPr id="4" name="Footer Placeholder 3">
            <a:extLst>
              <a:ext uri="{FF2B5EF4-FFF2-40B4-BE49-F238E27FC236}">
                <a16:creationId xmlns:a16="http://schemas.microsoft.com/office/drawing/2014/main" id="{57BEDF8B-B0C2-4BA4-9909-1C9E3DF535E1}"/>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5EB833E7-93B0-4107-8CB3-E1DDCBFBE6A9}"/>
              </a:ext>
            </a:extLst>
          </p:cNvPr>
          <p:cNvSpPr>
            <a:spLocks noGrp="1"/>
          </p:cNvSpPr>
          <p:nvPr>
            <p:ph type="sldNum" sz="quarter" idx="12"/>
          </p:nvPr>
        </p:nvSpPr>
        <p:spPr/>
        <p:txBody>
          <a:bodyPr/>
          <a:lstStyle/>
          <a:p>
            <a:fld id="{299AFC68-B64E-46DE-9903-4CC58C91A2C5}" type="slidenum">
              <a:rPr lang="en-GB" smtClean="0"/>
              <a:t>‹#›</a:t>
            </a:fld>
            <a:endParaRPr lang="en-GB"/>
          </a:p>
        </p:txBody>
      </p:sp>
    </p:spTree>
    <p:extLst>
      <p:ext uri="{BB962C8B-B14F-4D97-AF65-F5344CB8AC3E}">
        <p14:creationId xmlns:p14="http://schemas.microsoft.com/office/powerpoint/2010/main" val="235495528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8D42AEEA-7007-4813-8997-6A7E6B9B83A7}"/>
              </a:ext>
            </a:extLst>
          </p:cNvPr>
          <p:cNvSpPr>
            <a:spLocks noGrp="1"/>
          </p:cNvSpPr>
          <p:nvPr>
            <p:ph type="dt" sz="half" idx="10"/>
          </p:nvPr>
        </p:nvSpPr>
        <p:spPr/>
        <p:txBody>
          <a:bodyPr/>
          <a:lstStyle/>
          <a:p>
            <a:fld id="{C2EC5887-B2E4-410F-9F54-0DCC1D12ED42}" type="datetimeFigureOut">
              <a:rPr lang="en-GB" smtClean="0"/>
              <a:t>06/11/2026</a:t>
            </a:fld>
            <a:endParaRPr lang="en-GB"/>
          </a:p>
        </p:txBody>
      </p:sp>
      <p:sp>
        <p:nvSpPr>
          <p:cNvPr id="3" name="Footer Placeholder 2">
            <a:extLst>
              <a:ext uri="{FF2B5EF4-FFF2-40B4-BE49-F238E27FC236}">
                <a16:creationId xmlns:a16="http://schemas.microsoft.com/office/drawing/2014/main" id="{BB669EB4-0AD1-4970-8845-16A094AB6758}"/>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1F5DBF7B-B378-4196-849C-CD425DF136AC}"/>
              </a:ext>
            </a:extLst>
          </p:cNvPr>
          <p:cNvSpPr>
            <a:spLocks noGrp="1"/>
          </p:cNvSpPr>
          <p:nvPr>
            <p:ph type="sldNum" sz="quarter" idx="12"/>
          </p:nvPr>
        </p:nvSpPr>
        <p:spPr/>
        <p:txBody>
          <a:bodyPr/>
          <a:lstStyle/>
          <a:p>
            <a:fld id="{299AFC68-B64E-46DE-9903-4CC58C91A2C5}" type="slidenum">
              <a:rPr lang="en-GB" smtClean="0"/>
              <a:t>‹#›</a:t>
            </a:fld>
            <a:endParaRPr lang="en-GB"/>
          </a:p>
        </p:txBody>
      </p:sp>
    </p:spTree>
    <p:extLst>
      <p:ext uri="{BB962C8B-B14F-4D97-AF65-F5344CB8AC3E}">
        <p14:creationId xmlns:p14="http://schemas.microsoft.com/office/powerpoint/2010/main" val="336468032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0894CB-CF7D-405A-9A87-990EEB80609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133B025C-C675-464C-950A-EF914773EDED}"/>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9C8334CA-6F91-4770-8E61-412DE15F292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A6CC56CC-DA0E-458A-99D8-B1BD4F20B156}"/>
              </a:ext>
            </a:extLst>
          </p:cNvPr>
          <p:cNvSpPr>
            <a:spLocks noGrp="1"/>
          </p:cNvSpPr>
          <p:nvPr>
            <p:ph type="dt" sz="half" idx="10"/>
          </p:nvPr>
        </p:nvSpPr>
        <p:spPr/>
        <p:txBody>
          <a:bodyPr/>
          <a:lstStyle/>
          <a:p>
            <a:fld id="{C2EC5887-B2E4-410F-9F54-0DCC1D12ED42}" type="datetimeFigureOut">
              <a:rPr lang="en-GB" smtClean="0"/>
              <a:t>06/11/2026</a:t>
            </a:fld>
            <a:endParaRPr lang="en-GB"/>
          </a:p>
        </p:txBody>
      </p:sp>
      <p:sp>
        <p:nvSpPr>
          <p:cNvPr id="6" name="Footer Placeholder 5">
            <a:extLst>
              <a:ext uri="{FF2B5EF4-FFF2-40B4-BE49-F238E27FC236}">
                <a16:creationId xmlns:a16="http://schemas.microsoft.com/office/drawing/2014/main" id="{FC6A66AB-A20D-4CC8-B5F8-60DCCA250377}"/>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373E1747-1505-408F-AA01-159EB73F9A05}"/>
              </a:ext>
            </a:extLst>
          </p:cNvPr>
          <p:cNvSpPr>
            <a:spLocks noGrp="1"/>
          </p:cNvSpPr>
          <p:nvPr>
            <p:ph type="sldNum" sz="quarter" idx="12"/>
          </p:nvPr>
        </p:nvSpPr>
        <p:spPr/>
        <p:txBody>
          <a:bodyPr/>
          <a:lstStyle/>
          <a:p>
            <a:fld id="{299AFC68-B64E-46DE-9903-4CC58C91A2C5}" type="slidenum">
              <a:rPr lang="en-GB" smtClean="0"/>
              <a:t>‹#›</a:t>
            </a:fld>
            <a:endParaRPr lang="en-GB"/>
          </a:p>
        </p:txBody>
      </p:sp>
    </p:spTree>
    <p:extLst>
      <p:ext uri="{BB962C8B-B14F-4D97-AF65-F5344CB8AC3E}">
        <p14:creationId xmlns:p14="http://schemas.microsoft.com/office/powerpoint/2010/main" val="378878438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19BE1C-B05C-4725-AF18-3773DD5F2BFB}"/>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E9B877D5-546E-49D3-90A0-6A1F2D7E6415}"/>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B8142A96-C85C-4E47-996E-7D49877046E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29165DEF-7DD4-42AA-8389-FAD025DFD2DC}"/>
              </a:ext>
            </a:extLst>
          </p:cNvPr>
          <p:cNvSpPr>
            <a:spLocks noGrp="1"/>
          </p:cNvSpPr>
          <p:nvPr>
            <p:ph type="dt" sz="half" idx="10"/>
          </p:nvPr>
        </p:nvSpPr>
        <p:spPr/>
        <p:txBody>
          <a:bodyPr/>
          <a:lstStyle/>
          <a:p>
            <a:fld id="{C2EC5887-B2E4-410F-9F54-0DCC1D12ED42}" type="datetimeFigureOut">
              <a:rPr lang="en-GB" smtClean="0"/>
              <a:t>06/11/2026</a:t>
            </a:fld>
            <a:endParaRPr lang="en-GB"/>
          </a:p>
        </p:txBody>
      </p:sp>
      <p:sp>
        <p:nvSpPr>
          <p:cNvPr id="6" name="Footer Placeholder 5">
            <a:extLst>
              <a:ext uri="{FF2B5EF4-FFF2-40B4-BE49-F238E27FC236}">
                <a16:creationId xmlns:a16="http://schemas.microsoft.com/office/drawing/2014/main" id="{7520C3C6-090F-4D27-806D-6E653D2AAA7E}"/>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4C56CCB2-785D-474B-B1B7-EACF3BB22A85}"/>
              </a:ext>
            </a:extLst>
          </p:cNvPr>
          <p:cNvSpPr>
            <a:spLocks noGrp="1"/>
          </p:cNvSpPr>
          <p:nvPr>
            <p:ph type="sldNum" sz="quarter" idx="12"/>
          </p:nvPr>
        </p:nvSpPr>
        <p:spPr/>
        <p:txBody>
          <a:bodyPr/>
          <a:lstStyle/>
          <a:p>
            <a:fld id="{299AFC68-B64E-46DE-9903-4CC58C91A2C5}" type="slidenum">
              <a:rPr lang="en-GB" smtClean="0"/>
              <a:t>‹#›</a:t>
            </a:fld>
            <a:endParaRPr lang="en-GB"/>
          </a:p>
        </p:txBody>
      </p:sp>
    </p:spTree>
    <p:extLst>
      <p:ext uri="{BB962C8B-B14F-4D97-AF65-F5344CB8AC3E}">
        <p14:creationId xmlns:p14="http://schemas.microsoft.com/office/powerpoint/2010/main" val="280674378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54A91F-D1B2-411F-B09A-8CA9A0BD9A41}"/>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5B0A636E-A3CF-4683-AA88-B2130F28E86A}"/>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380A288-BE6C-478F-93F1-E1EED37728B1}"/>
              </a:ext>
            </a:extLst>
          </p:cNvPr>
          <p:cNvSpPr>
            <a:spLocks noGrp="1"/>
          </p:cNvSpPr>
          <p:nvPr>
            <p:ph type="dt" sz="half" idx="10"/>
          </p:nvPr>
        </p:nvSpPr>
        <p:spPr/>
        <p:txBody>
          <a:bodyPr/>
          <a:lstStyle/>
          <a:p>
            <a:fld id="{C2EC5887-B2E4-410F-9F54-0DCC1D12ED42}" type="datetimeFigureOut">
              <a:rPr lang="en-GB" smtClean="0"/>
              <a:t>06/11/2026</a:t>
            </a:fld>
            <a:endParaRPr lang="en-GB"/>
          </a:p>
        </p:txBody>
      </p:sp>
      <p:sp>
        <p:nvSpPr>
          <p:cNvPr id="5" name="Footer Placeholder 4">
            <a:extLst>
              <a:ext uri="{FF2B5EF4-FFF2-40B4-BE49-F238E27FC236}">
                <a16:creationId xmlns:a16="http://schemas.microsoft.com/office/drawing/2014/main" id="{51C468AB-5FEB-4942-9D76-BC9D8F97AFA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81CCFFB-87AE-4C2A-ACBF-A4D69D5F8E9E}"/>
              </a:ext>
            </a:extLst>
          </p:cNvPr>
          <p:cNvSpPr>
            <a:spLocks noGrp="1"/>
          </p:cNvSpPr>
          <p:nvPr>
            <p:ph type="sldNum" sz="quarter" idx="12"/>
          </p:nvPr>
        </p:nvSpPr>
        <p:spPr/>
        <p:txBody>
          <a:bodyPr/>
          <a:lstStyle/>
          <a:p>
            <a:fld id="{299AFC68-B64E-46DE-9903-4CC58C91A2C5}" type="slidenum">
              <a:rPr lang="en-GB" smtClean="0"/>
              <a:t>‹#›</a:t>
            </a:fld>
            <a:endParaRPr lang="en-GB"/>
          </a:p>
        </p:txBody>
      </p:sp>
    </p:spTree>
    <p:extLst>
      <p:ext uri="{BB962C8B-B14F-4D97-AF65-F5344CB8AC3E}">
        <p14:creationId xmlns:p14="http://schemas.microsoft.com/office/powerpoint/2010/main" val="308368915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3A218DB4-7BCB-4BCB-BAA0-AD52B313CD61}"/>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EFCDB514-444F-4CCC-8DDF-5298AC5DCE3F}"/>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AD6D2827-3DC4-4A6E-8AC7-0293A5FD544A}"/>
              </a:ext>
            </a:extLst>
          </p:cNvPr>
          <p:cNvSpPr>
            <a:spLocks noGrp="1"/>
          </p:cNvSpPr>
          <p:nvPr>
            <p:ph type="dt" sz="half" idx="10"/>
          </p:nvPr>
        </p:nvSpPr>
        <p:spPr/>
        <p:txBody>
          <a:bodyPr/>
          <a:lstStyle/>
          <a:p>
            <a:fld id="{C2EC5887-B2E4-410F-9F54-0DCC1D12ED42}" type="datetimeFigureOut">
              <a:rPr lang="en-GB" smtClean="0"/>
              <a:t>06/11/2026</a:t>
            </a:fld>
            <a:endParaRPr lang="en-GB"/>
          </a:p>
        </p:txBody>
      </p:sp>
      <p:sp>
        <p:nvSpPr>
          <p:cNvPr id="5" name="Footer Placeholder 4">
            <a:extLst>
              <a:ext uri="{FF2B5EF4-FFF2-40B4-BE49-F238E27FC236}">
                <a16:creationId xmlns:a16="http://schemas.microsoft.com/office/drawing/2014/main" id="{1C04AEF2-B983-4F82-A475-6981E8B7ED4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006FA9C-9A66-4A2D-9CEA-7EAE77495126}"/>
              </a:ext>
            </a:extLst>
          </p:cNvPr>
          <p:cNvSpPr>
            <a:spLocks noGrp="1"/>
          </p:cNvSpPr>
          <p:nvPr>
            <p:ph type="sldNum" sz="quarter" idx="12"/>
          </p:nvPr>
        </p:nvSpPr>
        <p:spPr/>
        <p:txBody>
          <a:bodyPr/>
          <a:lstStyle/>
          <a:p>
            <a:fld id="{299AFC68-B64E-46DE-9903-4CC58C91A2C5}" type="slidenum">
              <a:rPr lang="en-GB" smtClean="0"/>
              <a:t>‹#›</a:t>
            </a:fld>
            <a:endParaRPr lang="en-GB"/>
          </a:p>
        </p:txBody>
      </p:sp>
    </p:spTree>
    <p:extLst>
      <p:ext uri="{BB962C8B-B14F-4D97-AF65-F5344CB8AC3E}">
        <p14:creationId xmlns:p14="http://schemas.microsoft.com/office/powerpoint/2010/main" val="68050590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AEA9503-F537-463F-8E97-1D629AF0B611}"/>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D6D66C71-2664-4DED-B2D9-056C325353F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2521465-21C3-455C-84AA-9D7A520F4470}"/>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2EC5887-B2E4-410F-9F54-0DCC1D12ED42}" type="datetimeFigureOut">
              <a:rPr lang="en-GB" smtClean="0"/>
              <a:t>06/11/2026</a:t>
            </a:fld>
            <a:endParaRPr lang="en-GB"/>
          </a:p>
        </p:txBody>
      </p:sp>
      <p:sp>
        <p:nvSpPr>
          <p:cNvPr id="5" name="Footer Placeholder 4">
            <a:extLst>
              <a:ext uri="{FF2B5EF4-FFF2-40B4-BE49-F238E27FC236}">
                <a16:creationId xmlns:a16="http://schemas.microsoft.com/office/drawing/2014/main" id="{27D282D4-A2F4-4511-B505-D180EB75EE5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9FC10259-CFEB-423A-8A6A-0F736D1B37AA}"/>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99AFC68-B64E-46DE-9903-4CC58C91A2C5}" type="slidenum">
              <a:rPr lang="en-GB" smtClean="0"/>
              <a:t>‹#›</a:t>
            </a:fld>
            <a:endParaRPr lang="en-GB"/>
          </a:p>
        </p:txBody>
      </p:sp>
    </p:spTree>
    <p:extLst>
      <p:ext uri="{BB962C8B-B14F-4D97-AF65-F5344CB8AC3E}">
        <p14:creationId xmlns:p14="http://schemas.microsoft.com/office/powerpoint/2010/main" val="237227906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png"/><Relationship Id="rId1" Type="http://schemas.openxmlformats.org/officeDocument/2006/relationships/slideLayout" Target="../slideLayouts/slideLayout7.xml"/><Relationship Id="rId4" Type="http://schemas.openxmlformats.org/officeDocument/2006/relationships/image" Target="../media/image5.jpeg"/></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png"/><Relationship Id="rId1" Type="http://schemas.openxmlformats.org/officeDocument/2006/relationships/slideLayout" Target="../slideLayouts/slideLayout7.xml"/><Relationship Id="rId5" Type="http://schemas.openxmlformats.org/officeDocument/2006/relationships/image" Target="../media/image24.png"/><Relationship Id="rId4" Type="http://schemas.openxmlformats.org/officeDocument/2006/relationships/image" Target="../media/image23.png"/></Relationships>
</file>

<file path=ppt/slides/_rels/slide17.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jpeg"/><Relationship Id="rId1" Type="http://schemas.openxmlformats.org/officeDocument/2006/relationships/slideLayout" Target="../slideLayouts/slideLayout7.xml"/><Relationship Id="rId4" Type="http://schemas.openxmlformats.org/officeDocument/2006/relationships/image" Target="../media/image27.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a:srcRect/>
          <a:stretch>
            <a:fillRect/>
          </a:stretch>
        </a:blipFill>
        <a:effectLst/>
      </p:bgPr>
    </p:bg>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F1A11076-6251-4675-ADF9-48E41FEC3495}"/>
              </a:ext>
            </a:extLst>
          </p:cNvPr>
          <p:cNvSpPr txBox="1"/>
          <p:nvPr/>
        </p:nvSpPr>
        <p:spPr>
          <a:xfrm>
            <a:off x="1804987" y="2591752"/>
            <a:ext cx="8582025" cy="1200329"/>
          </a:xfrm>
          <a:prstGeom prst="rect">
            <a:avLst/>
          </a:prstGeom>
          <a:noFill/>
        </p:spPr>
        <p:txBody>
          <a:bodyPr wrap="square" rtlCol="0">
            <a:spAutoFit/>
          </a:bodyPr>
          <a:lstStyle/>
          <a:p>
            <a:pPr algn="ctr"/>
            <a:r>
              <a:rPr lang="en-GB" sz="7200" b="1" dirty="0">
                <a:latin typeface="Sassoon Infant Std" panose="020B0503020103030203" pitchFamily="34" charset="0"/>
              </a:rPr>
              <a:t>Welcome to Year R!</a:t>
            </a:r>
          </a:p>
        </p:txBody>
      </p:sp>
      <p:sp>
        <p:nvSpPr>
          <p:cNvPr id="7" name="TextBox 6">
            <a:extLst>
              <a:ext uri="{FF2B5EF4-FFF2-40B4-BE49-F238E27FC236}">
                <a16:creationId xmlns:a16="http://schemas.microsoft.com/office/drawing/2014/main" id="{B619E5D0-C9BF-4DE8-8D7A-03C0D993B453}"/>
              </a:ext>
            </a:extLst>
          </p:cNvPr>
          <p:cNvSpPr txBox="1"/>
          <p:nvPr/>
        </p:nvSpPr>
        <p:spPr>
          <a:xfrm>
            <a:off x="-1" y="3678734"/>
            <a:ext cx="12192000" cy="584775"/>
          </a:xfrm>
          <a:prstGeom prst="rect">
            <a:avLst/>
          </a:prstGeom>
          <a:noFill/>
        </p:spPr>
        <p:txBody>
          <a:bodyPr wrap="square" rtlCol="0">
            <a:spAutoFit/>
          </a:bodyPr>
          <a:lstStyle/>
          <a:p>
            <a:pPr algn="ctr"/>
            <a:r>
              <a:rPr lang="en-GB" sz="3200" dirty="0">
                <a:latin typeface="Sassoon Infant Std" panose="020B0503020103030203" pitchFamily="34" charset="0"/>
              </a:rPr>
              <a:t>Learning Together and Celebrating Success</a:t>
            </a:r>
          </a:p>
        </p:txBody>
      </p:sp>
    </p:spTree>
    <p:extLst>
      <p:ext uri="{BB962C8B-B14F-4D97-AF65-F5344CB8AC3E}">
        <p14:creationId xmlns:p14="http://schemas.microsoft.com/office/powerpoint/2010/main" val="18334182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0CBF40BA-5A1E-46E5-8D76-272A98A5E3A5}"/>
              </a:ext>
            </a:extLst>
          </p:cNvPr>
          <p:cNvSpPr txBox="1"/>
          <p:nvPr/>
        </p:nvSpPr>
        <p:spPr>
          <a:xfrm>
            <a:off x="0" y="1438275"/>
            <a:ext cx="12192000" cy="584775"/>
          </a:xfrm>
          <a:prstGeom prst="rect">
            <a:avLst/>
          </a:prstGeom>
          <a:noFill/>
        </p:spPr>
        <p:txBody>
          <a:bodyPr wrap="square" rtlCol="0">
            <a:spAutoFit/>
          </a:bodyPr>
          <a:lstStyle/>
          <a:p>
            <a:pPr algn="ctr"/>
            <a:r>
              <a:rPr lang="en-GB" sz="3200" b="1" dirty="0">
                <a:latin typeface="Sassoon Infant Std" panose="020B0503020103030203" pitchFamily="34" charset="0"/>
              </a:rPr>
              <a:t>What is the Early Years Foundation Stage (EYFS)?</a:t>
            </a:r>
          </a:p>
        </p:txBody>
      </p:sp>
      <p:sp>
        <p:nvSpPr>
          <p:cNvPr id="3" name="TextBox 2">
            <a:extLst>
              <a:ext uri="{FF2B5EF4-FFF2-40B4-BE49-F238E27FC236}">
                <a16:creationId xmlns:a16="http://schemas.microsoft.com/office/drawing/2014/main" id="{4EF34ABF-C9E7-49EB-9024-9A56258E7F45}"/>
              </a:ext>
            </a:extLst>
          </p:cNvPr>
          <p:cNvSpPr txBox="1"/>
          <p:nvPr/>
        </p:nvSpPr>
        <p:spPr>
          <a:xfrm>
            <a:off x="104775" y="2181790"/>
            <a:ext cx="12087225" cy="2862322"/>
          </a:xfrm>
          <a:prstGeom prst="rect">
            <a:avLst/>
          </a:prstGeom>
          <a:noFill/>
        </p:spPr>
        <p:txBody>
          <a:bodyPr wrap="square" rtlCol="0">
            <a:spAutoFit/>
          </a:bodyPr>
          <a:lstStyle/>
          <a:p>
            <a:pPr marL="457200" indent="-457200">
              <a:buFont typeface="Arial" panose="020B0604020202020204" pitchFamily="34" charset="0"/>
              <a:buChar char="•"/>
            </a:pPr>
            <a:r>
              <a:rPr lang="en-GB" sz="2000" dirty="0">
                <a:latin typeface="Sassoon Infant Std" panose="020B0503020103030203" pitchFamily="34" charset="0"/>
              </a:rPr>
              <a:t>From Birth to the end of Year R</a:t>
            </a:r>
          </a:p>
          <a:p>
            <a:endParaRPr lang="en-GB" sz="2000" dirty="0">
              <a:latin typeface="Sassoon Infant Std" panose="020B0503020103030203" pitchFamily="34" charset="0"/>
            </a:endParaRPr>
          </a:p>
          <a:p>
            <a:pPr marL="457200" indent="-457200">
              <a:buFont typeface="Arial" panose="020B0604020202020204" pitchFamily="34" charset="0"/>
              <a:buChar char="•"/>
            </a:pPr>
            <a:r>
              <a:rPr lang="en-GB" sz="2000" dirty="0">
                <a:latin typeface="Sassoon Infant Std" panose="020B0503020103030203" pitchFamily="34" charset="0"/>
              </a:rPr>
              <a:t>Children learn through playing and exploring, being active and through creative and critical thinking.</a:t>
            </a:r>
          </a:p>
          <a:p>
            <a:endParaRPr lang="en-GB" sz="2000" dirty="0">
              <a:latin typeface="Sassoon Infant Std" panose="020B0503020103030203" pitchFamily="34" charset="0"/>
            </a:endParaRPr>
          </a:p>
          <a:p>
            <a:pPr marL="457200" indent="-457200">
              <a:buFont typeface="Arial" panose="020B0604020202020204" pitchFamily="34" charset="0"/>
              <a:buChar char="•"/>
            </a:pPr>
            <a:r>
              <a:rPr lang="en-GB" sz="2000" dirty="0">
                <a:latin typeface="Sassoon Infant Std" panose="020B0503020103030203" pitchFamily="34" charset="0"/>
              </a:rPr>
              <a:t>Curriculum is made up of 7 areas of learning and development:</a:t>
            </a:r>
          </a:p>
          <a:p>
            <a:pPr marL="1371600" lvl="2" indent="-457200">
              <a:buFont typeface="Arial" panose="020B0604020202020204" pitchFamily="34" charset="0"/>
              <a:buChar char="•"/>
            </a:pPr>
            <a:r>
              <a:rPr lang="en-GB" sz="2000" dirty="0">
                <a:latin typeface="Sassoon Infant Std" panose="020B0503020103030203" pitchFamily="34" charset="0"/>
              </a:rPr>
              <a:t>3 Prime Areas</a:t>
            </a:r>
          </a:p>
          <a:p>
            <a:pPr marL="2286000" lvl="4" indent="-457200">
              <a:buFont typeface="Arial" panose="020B0604020202020204" pitchFamily="34" charset="0"/>
              <a:buChar char="•"/>
            </a:pPr>
            <a:r>
              <a:rPr lang="en-GB" sz="2000" dirty="0">
                <a:latin typeface="Sassoon Infant Std" panose="020B0503020103030203" pitchFamily="34" charset="0"/>
              </a:rPr>
              <a:t>Communication and Language</a:t>
            </a:r>
          </a:p>
          <a:p>
            <a:pPr marL="2286000" lvl="4" indent="-457200">
              <a:buFont typeface="Arial" panose="020B0604020202020204" pitchFamily="34" charset="0"/>
              <a:buChar char="•"/>
            </a:pPr>
            <a:r>
              <a:rPr lang="en-GB" sz="2000" dirty="0">
                <a:latin typeface="Sassoon Infant Std" panose="020B0503020103030203" pitchFamily="34" charset="0"/>
              </a:rPr>
              <a:t>Physical Development</a:t>
            </a:r>
          </a:p>
          <a:p>
            <a:pPr marL="2286000" lvl="4" indent="-457200">
              <a:buFont typeface="Arial" panose="020B0604020202020204" pitchFamily="34" charset="0"/>
              <a:buChar char="•"/>
            </a:pPr>
            <a:r>
              <a:rPr lang="en-GB" sz="2000" dirty="0">
                <a:latin typeface="Sassoon Infant Std" panose="020B0503020103030203" pitchFamily="34" charset="0"/>
              </a:rPr>
              <a:t>Personal, Social and Emotional Development</a:t>
            </a:r>
          </a:p>
        </p:txBody>
      </p:sp>
      <p:sp>
        <p:nvSpPr>
          <p:cNvPr id="5" name="TextBox 4">
            <a:extLst>
              <a:ext uri="{FF2B5EF4-FFF2-40B4-BE49-F238E27FC236}">
                <a16:creationId xmlns:a16="http://schemas.microsoft.com/office/drawing/2014/main" id="{B9A37F55-4B6B-4C79-A0C2-1530DBD7DBCE}"/>
              </a:ext>
            </a:extLst>
          </p:cNvPr>
          <p:cNvSpPr txBox="1"/>
          <p:nvPr/>
        </p:nvSpPr>
        <p:spPr>
          <a:xfrm>
            <a:off x="104775" y="4962277"/>
            <a:ext cx="12087225" cy="1631216"/>
          </a:xfrm>
          <a:prstGeom prst="rect">
            <a:avLst/>
          </a:prstGeom>
          <a:noFill/>
        </p:spPr>
        <p:txBody>
          <a:bodyPr wrap="square" rtlCol="0">
            <a:spAutoFit/>
          </a:bodyPr>
          <a:lstStyle/>
          <a:p>
            <a:pPr marL="1371600" lvl="2" indent="-457200">
              <a:buFont typeface="Arial" panose="020B0604020202020204" pitchFamily="34" charset="0"/>
              <a:buChar char="•"/>
            </a:pPr>
            <a:r>
              <a:rPr lang="en-GB" sz="2000" dirty="0">
                <a:latin typeface="Sassoon Infant Std" panose="020B0503020103030203" pitchFamily="34" charset="0"/>
              </a:rPr>
              <a:t>4 Specific Areas</a:t>
            </a:r>
          </a:p>
          <a:p>
            <a:pPr marL="2286000" lvl="4" indent="-457200">
              <a:buFont typeface="Arial" panose="020B0604020202020204" pitchFamily="34" charset="0"/>
              <a:buChar char="•"/>
            </a:pPr>
            <a:r>
              <a:rPr lang="en-GB" sz="2000" dirty="0">
                <a:latin typeface="Sassoon Infant Std" panose="020B0503020103030203" pitchFamily="34" charset="0"/>
              </a:rPr>
              <a:t>Literacy</a:t>
            </a:r>
          </a:p>
          <a:p>
            <a:pPr marL="2286000" lvl="4" indent="-457200">
              <a:buFont typeface="Arial" panose="020B0604020202020204" pitchFamily="34" charset="0"/>
              <a:buChar char="•"/>
            </a:pPr>
            <a:r>
              <a:rPr lang="en-GB" sz="2000" dirty="0">
                <a:latin typeface="Sassoon Infant Std" panose="020B0503020103030203" pitchFamily="34" charset="0"/>
              </a:rPr>
              <a:t>Mathematics</a:t>
            </a:r>
          </a:p>
          <a:p>
            <a:pPr marL="2286000" lvl="4" indent="-457200">
              <a:buFont typeface="Arial" panose="020B0604020202020204" pitchFamily="34" charset="0"/>
              <a:buChar char="•"/>
            </a:pPr>
            <a:r>
              <a:rPr lang="en-GB" sz="2000" dirty="0">
                <a:latin typeface="Sassoon Infant Std" panose="020B0503020103030203" pitchFamily="34" charset="0"/>
              </a:rPr>
              <a:t>Understanding the World</a:t>
            </a:r>
          </a:p>
          <a:p>
            <a:pPr marL="2286000" lvl="4" indent="-457200">
              <a:buFont typeface="Arial" panose="020B0604020202020204" pitchFamily="34" charset="0"/>
              <a:buChar char="•"/>
            </a:pPr>
            <a:r>
              <a:rPr lang="en-GB" sz="2000" dirty="0">
                <a:latin typeface="Sassoon Infant Std" panose="020B0503020103030203" pitchFamily="34" charset="0"/>
              </a:rPr>
              <a:t>Expressive Arts and Design</a:t>
            </a:r>
          </a:p>
        </p:txBody>
      </p:sp>
    </p:spTree>
    <p:extLst>
      <p:ext uri="{BB962C8B-B14F-4D97-AF65-F5344CB8AC3E}">
        <p14:creationId xmlns:p14="http://schemas.microsoft.com/office/powerpoint/2010/main" val="76284305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E7B090C5-F9ED-4B65-8F54-17FD3BCC25A8}"/>
              </a:ext>
            </a:extLst>
          </p:cNvPr>
          <p:cNvSpPr txBox="1"/>
          <p:nvPr/>
        </p:nvSpPr>
        <p:spPr>
          <a:xfrm>
            <a:off x="1475173" y="1589103"/>
            <a:ext cx="9241654" cy="584775"/>
          </a:xfrm>
          <a:prstGeom prst="rect">
            <a:avLst/>
          </a:prstGeom>
          <a:noFill/>
        </p:spPr>
        <p:txBody>
          <a:bodyPr wrap="square" rtlCol="0">
            <a:spAutoFit/>
          </a:bodyPr>
          <a:lstStyle/>
          <a:p>
            <a:pPr algn="ctr"/>
            <a:r>
              <a:rPr lang="en-GB" sz="3200" b="1" dirty="0">
                <a:latin typeface="Sassoon Infant Std" panose="020B0503020103030203" pitchFamily="34" charset="0"/>
              </a:rPr>
              <a:t>A Day in Year R</a:t>
            </a:r>
          </a:p>
        </p:txBody>
      </p:sp>
      <p:sp>
        <p:nvSpPr>
          <p:cNvPr id="3" name="TextBox 2">
            <a:extLst>
              <a:ext uri="{FF2B5EF4-FFF2-40B4-BE49-F238E27FC236}">
                <a16:creationId xmlns:a16="http://schemas.microsoft.com/office/drawing/2014/main" id="{8D2E4FFB-26B9-44A7-B245-0E97ED8D2E69}"/>
              </a:ext>
            </a:extLst>
          </p:cNvPr>
          <p:cNvSpPr txBox="1"/>
          <p:nvPr/>
        </p:nvSpPr>
        <p:spPr>
          <a:xfrm>
            <a:off x="440924" y="2064862"/>
            <a:ext cx="11310152" cy="3046988"/>
          </a:xfrm>
          <a:prstGeom prst="rect">
            <a:avLst/>
          </a:prstGeom>
          <a:noFill/>
        </p:spPr>
        <p:txBody>
          <a:bodyPr wrap="square" rtlCol="0">
            <a:spAutoFit/>
          </a:bodyPr>
          <a:lstStyle/>
          <a:p>
            <a:r>
              <a:rPr lang="en-GB" sz="2400" b="1" dirty="0">
                <a:latin typeface="Sassoon Infant Std" panose="020B0503020103030203" pitchFamily="34" charset="0"/>
              </a:rPr>
              <a:t>8.40 - 8.50 am Drop Off</a:t>
            </a:r>
          </a:p>
          <a:p>
            <a:r>
              <a:rPr lang="en-GB" sz="2400" dirty="0">
                <a:latin typeface="Sassoon Infant Std" panose="020B0503020103030203" pitchFamily="34" charset="0"/>
              </a:rPr>
              <a:t>Children can be dropped of at the Year R green gate between 8.40 and 8.50 am. </a:t>
            </a:r>
          </a:p>
          <a:p>
            <a:endParaRPr lang="en-GB" sz="2400" dirty="0">
              <a:latin typeface="Sassoon Infant Std" panose="020B0503020103030203" pitchFamily="34" charset="0"/>
            </a:endParaRPr>
          </a:p>
          <a:p>
            <a:r>
              <a:rPr lang="en-GB" sz="2400" b="1" dirty="0">
                <a:latin typeface="Sassoon Infant Std" panose="020B0503020103030203" pitchFamily="34" charset="0"/>
              </a:rPr>
              <a:t>8.50 – 9.00 am Morning Activities</a:t>
            </a:r>
          </a:p>
          <a:p>
            <a:r>
              <a:rPr lang="en-GB" sz="2400" dirty="0">
                <a:latin typeface="Sassoon Infant Std" panose="020B0503020103030203" pitchFamily="34" charset="0"/>
              </a:rPr>
              <a:t>We begin the day with a morning activity. Each day we rotate between reading, fine motor, maths, scissors skills and pencil control/letter formation!</a:t>
            </a:r>
          </a:p>
          <a:p>
            <a:endParaRPr lang="en-GB" sz="2400" b="1" dirty="0">
              <a:latin typeface="Sassoon Infant Std" panose="020B0503020103030203" pitchFamily="34" charset="0"/>
            </a:endParaRPr>
          </a:p>
          <a:p>
            <a:endParaRPr lang="en-GB" sz="2400" dirty="0">
              <a:latin typeface="Sassoon Infant Std" panose="020B0503020103030203" pitchFamily="34" charset="0"/>
            </a:endParaRPr>
          </a:p>
        </p:txBody>
      </p:sp>
      <p:pic>
        <p:nvPicPr>
          <p:cNvPr id="4" name="Picture 3">
            <a:extLst>
              <a:ext uri="{FF2B5EF4-FFF2-40B4-BE49-F238E27FC236}">
                <a16:creationId xmlns:a16="http://schemas.microsoft.com/office/drawing/2014/main" id="{ECDFF324-0707-40A4-A669-92052C264048}"/>
              </a:ext>
            </a:extLst>
          </p:cNvPr>
          <p:cNvPicPr>
            <a:picLocks noChangeAspect="1"/>
          </p:cNvPicPr>
          <p:nvPr/>
        </p:nvPicPr>
        <p:blipFill>
          <a:blip r:embed="rId2"/>
          <a:stretch>
            <a:fillRect/>
          </a:stretch>
        </p:blipFill>
        <p:spPr>
          <a:xfrm>
            <a:off x="10108509" y="4935984"/>
            <a:ext cx="1345754" cy="1783243"/>
          </a:xfrm>
          <a:prstGeom prst="rect">
            <a:avLst/>
          </a:prstGeom>
        </p:spPr>
      </p:pic>
      <p:pic>
        <p:nvPicPr>
          <p:cNvPr id="1026" name="Picture 2" descr="Fine Motor Work Station or Centre Activity | Learning 4 Kids">
            <a:extLst>
              <a:ext uri="{FF2B5EF4-FFF2-40B4-BE49-F238E27FC236}">
                <a16:creationId xmlns:a16="http://schemas.microsoft.com/office/drawing/2014/main" id="{1EB880DE-DE56-4AAA-9EDA-20A58881D33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23278" y="5080529"/>
            <a:ext cx="2131666" cy="1598750"/>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At your fingertips, fine motor skills - Babies and toddlers - Educatall">
            <a:extLst>
              <a:ext uri="{FF2B5EF4-FFF2-40B4-BE49-F238E27FC236}">
                <a16:creationId xmlns:a16="http://schemas.microsoft.com/office/drawing/2014/main" id="{1E9F7FDA-D7FB-4A89-B26F-7977C29AA75D}"/>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057095" y="4746999"/>
            <a:ext cx="3610817" cy="190243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6414205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E7B090C5-F9ED-4B65-8F54-17FD3BCC25A8}"/>
              </a:ext>
            </a:extLst>
          </p:cNvPr>
          <p:cNvSpPr txBox="1"/>
          <p:nvPr/>
        </p:nvSpPr>
        <p:spPr>
          <a:xfrm>
            <a:off x="1475173" y="1589103"/>
            <a:ext cx="9241654" cy="584775"/>
          </a:xfrm>
          <a:prstGeom prst="rect">
            <a:avLst/>
          </a:prstGeom>
          <a:noFill/>
        </p:spPr>
        <p:txBody>
          <a:bodyPr wrap="square" rtlCol="0">
            <a:spAutoFit/>
          </a:bodyPr>
          <a:lstStyle/>
          <a:p>
            <a:pPr algn="ctr"/>
            <a:r>
              <a:rPr lang="en-GB" sz="3200" b="1" dirty="0">
                <a:latin typeface="Sassoon Infant Std" panose="020B0503020103030203" pitchFamily="34" charset="0"/>
              </a:rPr>
              <a:t>A Day in Year R</a:t>
            </a:r>
          </a:p>
        </p:txBody>
      </p:sp>
      <p:sp>
        <p:nvSpPr>
          <p:cNvPr id="3" name="TextBox 2">
            <a:extLst>
              <a:ext uri="{FF2B5EF4-FFF2-40B4-BE49-F238E27FC236}">
                <a16:creationId xmlns:a16="http://schemas.microsoft.com/office/drawing/2014/main" id="{8D2E4FFB-26B9-44A7-B245-0E97ED8D2E69}"/>
              </a:ext>
            </a:extLst>
          </p:cNvPr>
          <p:cNvSpPr txBox="1"/>
          <p:nvPr/>
        </p:nvSpPr>
        <p:spPr>
          <a:xfrm>
            <a:off x="204186" y="2100372"/>
            <a:ext cx="11310152" cy="1938992"/>
          </a:xfrm>
          <a:prstGeom prst="rect">
            <a:avLst/>
          </a:prstGeom>
          <a:noFill/>
        </p:spPr>
        <p:txBody>
          <a:bodyPr wrap="square" rtlCol="0">
            <a:spAutoFit/>
          </a:bodyPr>
          <a:lstStyle/>
          <a:p>
            <a:r>
              <a:rPr lang="en-GB" sz="2400" b="1" dirty="0">
                <a:latin typeface="Sassoon Infant Std" panose="020B0503020103030203" pitchFamily="34" charset="0"/>
              </a:rPr>
              <a:t>9.00 am- Phonics</a:t>
            </a:r>
          </a:p>
          <a:p>
            <a:r>
              <a:rPr lang="en-GB" sz="2400" dirty="0">
                <a:latin typeface="Sassoon Infant Std" panose="020B0503020103030203" pitchFamily="34" charset="0"/>
              </a:rPr>
              <a:t>We start our formal phonics lesson once the children are in full time. Here they will learn to recognise and write sounds and blend and segment words.</a:t>
            </a:r>
          </a:p>
          <a:p>
            <a:endParaRPr lang="en-GB" sz="2400" b="1" dirty="0">
              <a:latin typeface="Sassoon Infant Std" panose="020B0503020103030203" pitchFamily="34" charset="0"/>
            </a:endParaRPr>
          </a:p>
          <a:p>
            <a:endParaRPr lang="en-GB" sz="2400" dirty="0">
              <a:latin typeface="Sassoon Infant Std" panose="020B0503020103030203" pitchFamily="34" charset="0"/>
            </a:endParaRPr>
          </a:p>
        </p:txBody>
      </p:sp>
      <p:pic>
        <p:nvPicPr>
          <p:cNvPr id="2052" name="Picture 4" descr="What is Phase 1 Phonics? - Answered - Twinkl teaching Wiki">
            <a:extLst>
              <a:ext uri="{FF2B5EF4-FFF2-40B4-BE49-F238E27FC236}">
                <a16:creationId xmlns:a16="http://schemas.microsoft.com/office/drawing/2014/main" id="{9B5560B5-B356-4D07-B306-C294DD19067D}"/>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b="50967"/>
          <a:stretch/>
        </p:blipFill>
        <p:spPr bwMode="auto">
          <a:xfrm>
            <a:off x="440924" y="3853926"/>
            <a:ext cx="6262038" cy="2163932"/>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3">
            <a:extLst>
              <a:ext uri="{FF2B5EF4-FFF2-40B4-BE49-F238E27FC236}">
                <a16:creationId xmlns:a16="http://schemas.microsoft.com/office/drawing/2014/main" id="{E7EBEEBF-4608-487B-811D-04074343F53B}"/>
              </a:ext>
            </a:extLst>
          </p:cNvPr>
          <p:cNvPicPr>
            <a:picLocks noChangeAspect="1"/>
          </p:cNvPicPr>
          <p:nvPr/>
        </p:nvPicPr>
        <p:blipFill>
          <a:blip r:embed="rId3"/>
          <a:stretch>
            <a:fillRect/>
          </a:stretch>
        </p:blipFill>
        <p:spPr>
          <a:xfrm>
            <a:off x="6939700" y="3427803"/>
            <a:ext cx="4520238" cy="2962588"/>
          </a:xfrm>
          <a:prstGeom prst="rect">
            <a:avLst/>
          </a:prstGeom>
        </p:spPr>
      </p:pic>
    </p:spTree>
    <p:extLst>
      <p:ext uri="{BB962C8B-B14F-4D97-AF65-F5344CB8AC3E}">
        <p14:creationId xmlns:p14="http://schemas.microsoft.com/office/powerpoint/2010/main" val="245597923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E7B090C5-F9ED-4B65-8F54-17FD3BCC25A8}"/>
              </a:ext>
            </a:extLst>
          </p:cNvPr>
          <p:cNvSpPr txBox="1"/>
          <p:nvPr/>
        </p:nvSpPr>
        <p:spPr>
          <a:xfrm>
            <a:off x="1475173" y="1589103"/>
            <a:ext cx="9241654" cy="584775"/>
          </a:xfrm>
          <a:prstGeom prst="rect">
            <a:avLst/>
          </a:prstGeom>
          <a:noFill/>
        </p:spPr>
        <p:txBody>
          <a:bodyPr wrap="square" rtlCol="0">
            <a:spAutoFit/>
          </a:bodyPr>
          <a:lstStyle/>
          <a:p>
            <a:pPr algn="ctr"/>
            <a:r>
              <a:rPr lang="en-GB" sz="3200" b="1" dirty="0">
                <a:latin typeface="Sassoon Infant Std" panose="020B0503020103030203" pitchFamily="34" charset="0"/>
              </a:rPr>
              <a:t>A Day in Year R</a:t>
            </a:r>
          </a:p>
        </p:txBody>
      </p:sp>
      <p:sp>
        <p:nvSpPr>
          <p:cNvPr id="3" name="TextBox 2">
            <a:extLst>
              <a:ext uri="{FF2B5EF4-FFF2-40B4-BE49-F238E27FC236}">
                <a16:creationId xmlns:a16="http://schemas.microsoft.com/office/drawing/2014/main" id="{8D2E4FFB-26B9-44A7-B245-0E97ED8D2E69}"/>
              </a:ext>
            </a:extLst>
          </p:cNvPr>
          <p:cNvSpPr txBox="1"/>
          <p:nvPr/>
        </p:nvSpPr>
        <p:spPr>
          <a:xfrm>
            <a:off x="440924" y="2064862"/>
            <a:ext cx="11310152" cy="2308324"/>
          </a:xfrm>
          <a:prstGeom prst="rect">
            <a:avLst/>
          </a:prstGeom>
          <a:noFill/>
        </p:spPr>
        <p:txBody>
          <a:bodyPr wrap="square" rtlCol="0">
            <a:spAutoFit/>
          </a:bodyPr>
          <a:lstStyle/>
          <a:p>
            <a:r>
              <a:rPr lang="en-GB" sz="2400" b="1" dirty="0">
                <a:latin typeface="Sassoon Infant Std" panose="020B0503020103030203" pitchFamily="34" charset="0"/>
              </a:rPr>
              <a:t>9.30 am- Assembly </a:t>
            </a:r>
          </a:p>
          <a:p>
            <a:r>
              <a:rPr lang="en-GB" sz="2400" dirty="0">
                <a:latin typeface="Sassoon Infant Std" panose="020B0503020103030203" pitchFamily="34" charset="0"/>
              </a:rPr>
              <a:t>We join the rest of the school for an assembly, twice a week we have assembly in our classrooms. We listen to stories, learn about different festivals and celebrations, sing and finish our week with a celebration assembly. </a:t>
            </a:r>
          </a:p>
          <a:p>
            <a:endParaRPr lang="en-GB" sz="2400" b="1" dirty="0">
              <a:latin typeface="Sassoon Infant Std" panose="020B0503020103030203" pitchFamily="34" charset="0"/>
            </a:endParaRPr>
          </a:p>
          <a:p>
            <a:endParaRPr lang="en-GB" sz="2400" dirty="0">
              <a:latin typeface="Sassoon Infant Std" panose="020B0503020103030203" pitchFamily="34" charset="0"/>
            </a:endParaRPr>
          </a:p>
        </p:txBody>
      </p:sp>
      <p:pic>
        <p:nvPicPr>
          <p:cNvPr id="3074" name="Picture 2" descr="Our Virtual Celebration Assemblies | Christian Malford Church of England  Primary School">
            <a:extLst>
              <a:ext uri="{FF2B5EF4-FFF2-40B4-BE49-F238E27FC236}">
                <a16:creationId xmlns:a16="http://schemas.microsoft.com/office/drawing/2014/main" id="{2ACA75D4-76F7-400F-AB77-38ACC9EF780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724400" y="3749328"/>
            <a:ext cx="3337610" cy="270761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4260335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E7B090C5-F9ED-4B65-8F54-17FD3BCC25A8}"/>
              </a:ext>
            </a:extLst>
          </p:cNvPr>
          <p:cNvSpPr txBox="1"/>
          <p:nvPr/>
        </p:nvSpPr>
        <p:spPr>
          <a:xfrm>
            <a:off x="1475173" y="1589103"/>
            <a:ext cx="9241654" cy="584775"/>
          </a:xfrm>
          <a:prstGeom prst="rect">
            <a:avLst/>
          </a:prstGeom>
          <a:noFill/>
        </p:spPr>
        <p:txBody>
          <a:bodyPr wrap="square" rtlCol="0">
            <a:spAutoFit/>
          </a:bodyPr>
          <a:lstStyle/>
          <a:p>
            <a:pPr algn="ctr"/>
            <a:r>
              <a:rPr lang="en-GB" sz="3200" b="1" dirty="0">
                <a:latin typeface="Sassoon Infant Std" panose="020B0503020103030203" pitchFamily="34" charset="0"/>
              </a:rPr>
              <a:t>A Day in Year R</a:t>
            </a:r>
          </a:p>
        </p:txBody>
      </p:sp>
      <p:sp>
        <p:nvSpPr>
          <p:cNvPr id="3" name="TextBox 2">
            <a:extLst>
              <a:ext uri="{FF2B5EF4-FFF2-40B4-BE49-F238E27FC236}">
                <a16:creationId xmlns:a16="http://schemas.microsoft.com/office/drawing/2014/main" id="{8D2E4FFB-26B9-44A7-B245-0E97ED8D2E69}"/>
              </a:ext>
            </a:extLst>
          </p:cNvPr>
          <p:cNvSpPr txBox="1"/>
          <p:nvPr/>
        </p:nvSpPr>
        <p:spPr>
          <a:xfrm>
            <a:off x="440924" y="2173878"/>
            <a:ext cx="11310152" cy="830997"/>
          </a:xfrm>
          <a:prstGeom prst="rect">
            <a:avLst/>
          </a:prstGeom>
          <a:noFill/>
        </p:spPr>
        <p:txBody>
          <a:bodyPr wrap="square" rtlCol="0">
            <a:spAutoFit/>
          </a:bodyPr>
          <a:lstStyle/>
          <a:p>
            <a:r>
              <a:rPr lang="en-GB" sz="2400" b="1" dirty="0">
                <a:latin typeface="Sassoon Infant Std" panose="020B0503020103030203" pitchFamily="34" charset="0"/>
              </a:rPr>
              <a:t>9.45 am- Morning Run and Snack time</a:t>
            </a:r>
          </a:p>
          <a:p>
            <a:r>
              <a:rPr lang="en-GB" sz="2400" dirty="0">
                <a:latin typeface="Sassoon Infant Std" panose="020B0503020103030203" pitchFamily="34" charset="0"/>
              </a:rPr>
              <a:t>Everyday we go out for a 10 minute run around the playground. </a:t>
            </a:r>
          </a:p>
        </p:txBody>
      </p:sp>
      <p:pic>
        <p:nvPicPr>
          <p:cNvPr id="1026" name="Picture 2" descr="Taking the Daily Mile One Step Further - Linking it to Learning - Tagtiv8">
            <a:extLst>
              <a:ext uri="{FF2B5EF4-FFF2-40B4-BE49-F238E27FC236}">
                <a16:creationId xmlns:a16="http://schemas.microsoft.com/office/drawing/2014/main" id="{D6CACF48-F513-46E0-B5E5-39456D4F306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225856" y="3004875"/>
            <a:ext cx="3740288" cy="370767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5531302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E7B090C5-F9ED-4B65-8F54-17FD3BCC25A8}"/>
              </a:ext>
            </a:extLst>
          </p:cNvPr>
          <p:cNvSpPr txBox="1"/>
          <p:nvPr/>
        </p:nvSpPr>
        <p:spPr>
          <a:xfrm>
            <a:off x="1475173" y="1589103"/>
            <a:ext cx="9241654" cy="584775"/>
          </a:xfrm>
          <a:prstGeom prst="rect">
            <a:avLst/>
          </a:prstGeom>
          <a:noFill/>
        </p:spPr>
        <p:txBody>
          <a:bodyPr wrap="square" rtlCol="0">
            <a:spAutoFit/>
          </a:bodyPr>
          <a:lstStyle/>
          <a:p>
            <a:pPr algn="ctr"/>
            <a:r>
              <a:rPr lang="en-GB" sz="3200" b="1" dirty="0">
                <a:latin typeface="Sassoon Infant Std" panose="020B0503020103030203" pitchFamily="34" charset="0"/>
              </a:rPr>
              <a:t>A Day in Year R</a:t>
            </a:r>
          </a:p>
        </p:txBody>
      </p:sp>
      <p:sp>
        <p:nvSpPr>
          <p:cNvPr id="3" name="TextBox 2">
            <a:extLst>
              <a:ext uri="{FF2B5EF4-FFF2-40B4-BE49-F238E27FC236}">
                <a16:creationId xmlns:a16="http://schemas.microsoft.com/office/drawing/2014/main" id="{8D2E4FFB-26B9-44A7-B245-0E97ED8D2E69}"/>
              </a:ext>
            </a:extLst>
          </p:cNvPr>
          <p:cNvSpPr txBox="1"/>
          <p:nvPr/>
        </p:nvSpPr>
        <p:spPr>
          <a:xfrm>
            <a:off x="440924" y="2274838"/>
            <a:ext cx="11310152" cy="2308324"/>
          </a:xfrm>
          <a:prstGeom prst="rect">
            <a:avLst/>
          </a:prstGeom>
          <a:noFill/>
        </p:spPr>
        <p:txBody>
          <a:bodyPr wrap="square" rtlCol="0">
            <a:spAutoFit/>
          </a:bodyPr>
          <a:lstStyle/>
          <a:p>
            <a:r>
              <a:rPr lang="en-GB" sz="2400" b="1" dirty="0">
                <a:latin typeface="Sassoon Infant Std" panose="020B0503020103030203" pitchFamily="34" charset="0"/>
              </a:rPr>
              <a:t>10.00 am- I’m a Clever Writer</a:t>
            </a:r>
          </a:p>
          <a:p>
            <a:r>
              <a:rPr lang="en-GB" sz="2400" dirty="0">
                <a:latin typeface="Sassoon Infant Std" panose="020B0503020103030203" pitchFamily="34" charset="0"/>
              </a:rPr>
              <a:t>Our Literacy planning is based around a book. We begin the year with lots of fine motor activities, then move on to tracing our names and beginning to write words. The first term focuses on letter formation. </a:t>
            </a:r>
            <a:endParaRPr lang="en-GB" sz="2400" b="1" dirty="0">
              <a:latin typeface="Sassoon Infant Std" panose="020B0503020103030203" pitchFamily="34" charset="0"/>
            </a:endParaRPr>
          </a:p>
          <a:p>
            <a:endParaRPr lang="en-GB" sz="2400" b="1" dirty="0">
              <a:latin typeface="Sassoon Infant Std" panose="020B0503020103030203" pitchFamily="34" charset="0"/>
            </a:endParaRPr>
          </a:p>
          <a:p>
            <a:endParaRPr lang="en-GB" sz="2400" dirty="0">
              <a:latin typeface="Sassoon Infant Std" panose="020B0503020103030203" pitchFamily="34" charset="0"/>
            </a:endParaRPr>
          </a:p>
        </p:txBody>
      </p:sp>
      <p:pic>
        <p:nvPicPr>
          <p:cNvPr id="5122" name="Picture 2" descr="Reception Autumn Term Expectations for Literacy and Mathematics By the end  of the Autumn Term (Christmas) all children should b">
            <a:extLst>
              <a:ext uri="{FF2B5EF4-FFF2-40B4-BE49-F238E27FC236}">
                <a16:creationId xmlns:a16="http://schemas.microsoft.com/office/drawing/2014/main" id="{4B22D3EF-61F6-4131-9900-D9448E97AB9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614697" y="4168495"/>
            <a:ext cx="1847850" cy="2476500"/>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3">
            <a:extLst>
              <a:ext uri="{FF2B5EF4-FFF2-40B4-BE49-F238E27FC236}">
                <a16:creationId xmlns:a16="http://schemas.microsoft.com/office/drawing/2014/main" id="{87914D12-EB2B-435C-8CB9-5CF270FC0514}"/>
              </a:ext>
            </a:extLst>
          </p:cNvPr>
          <p:cNvPicPr>
            <a:picLocks noChangeAspect="1"/>
          </p:cNvPicPr>
          <p:nvPr/>
        </p:nvPicPr>
        <p:blipFill>
          <a:blip r:embed="rId3"/>
          <a:stretch>
            <a:fillRect/>
          </a:stretch>
        </p:blipFill>
        <p:spPr>
          <a:xfrm>
            <a:off x="2548816" y="3827940"/>
            <a:ext cx="2881914" cy="2881914"/>
          </a:xfrm>
          <a:prstGeom prst="rect">
            <a:avLst/>
          </a:prstGeom>
        </p:spPr>
      </p:pic>
    </p:spTree>
    <p:extLst>
      <p:ext uri="{BB962C8B-B14F-4D97-AF65-F5344CB8AC3E}">
        <p14:creationId xmlns:p14="http://schemas.microsoft.com/office/powerpoint/2010/main" val="413007846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E7B090C5-F9ED-4B65-8F54-17FD3BCC25A8}"/>
              </a:ext>
            </a:extLst>
          </p:cNvPr>
          <p:cNvSpPr txBox="1"/>
          <p:nvPr/>
        </p:nvSpPr>
        <p:spPr>
          <a:xfrm>
            <a:off x="1475173" y="1589103"/>
            <a:ext cx="9241654" cy="584775"/>
          </a:xfrm>
          <a:prstGeom prst="rect">
            <a:avLst/>
          </a:prstGeom>
          <a:noFill/>
        </p:spPr>
        <p:txBody>
          <a:bodyPr wrap="square" rtlCol="0">
            <a:spAutoFit/>
          </a:bodyPr>
          <a:lstStyle/>
          <a:p>
            <a:pPr algn="ctr"/>
            <a:r>
              <a:rPr lang="en-GB" sz="3200" b="1" dirty="0">
                <a:latin typeface="Sassoon Infant Std" panose="020B0503020103030203" pitchFamily="34" charset="0"/>
              </a:rPr>
              <a:t>A Day in Year R</a:t>
            </a:r>
          </a:p>
        </p:txBody>
      </p:sp>
      <p:sp>
        <p:nvSpPr>
          <p:cNvPr id="3" name="TextBox 2">
            <a:extLst>
              <a:ext uri="{FF2B5EF4-FFF2-40B4-BE49-F238E27FC236}">
                <a16:creationId xmlns:a16="http://schemas.microsoft.com/office/drawing/2014/main" id="{8D2E4FFB-26B9-44A7-B245-0E97ED8D2E69}"/>
              </a:ext>
            </a:extLst>
          </p:cNvPr>
          <p:cNvSpPr txBox="1"/>
          <p:nvPr/>
        </p:nvSpPr>
        <p:spPr>
          <a:xfrm>
            <a:off x="440924" y="2322315"/>
            <a:ext cx="11310152" cy="2308324"/>
          </a:xfrm>
          <a:prstGeom prst="rect">
            <a:avLst/>
          </a:prstGeom>
          <a:noFill/>
        </p:spPr>
        <p:txBody>
          <a:bodyPr wrap="square" rtlCol="0">
            <a:spAutoFit/>
          </a:bodyPr>
          <a:lstStyle/>
          <a:p>
            <a:r>
              <a:rPr lang="en-GB" sz="2400" b="1" dirty="0">
                <a:latin typeface="Sassoon Infant Std" panose="020B0503020103030203" pitchFamily="34" charset="0"/>
              </a:rPr>
              <a:t>10.10 am- Child- Initiated Learning</a:t>
            </a:r>
          </a:p>
          <a:p>
            <a:r>
              <a:rPr lang="en-GB" sz="2400" dirty="0">
                <a:latin typeface="Sassoon Infant Std" panose="020B0503020103030203" pitchFamily="34" charset="0"/>
              </a:rPr>
              <a:t>When we are not working in a group with the class teacher, then we have time to choose our own learning. We can go between the outdoor classroom, Willow and Pine Class. During this time our teachers will extend our learning through our play. </a:t>
            </a:r>
          </a:p>
          <a:p>
            <a:endParaRPr lang="en-GB" sz="2400" b="1" dirty="0">
              <a:latin typeface="Sassoon Infant Std" panose="020B0503020103030203" pitchFamily="34" charset="0"/>
            </a:endParaRPr>
          </a:p>
          <a:p>
            <a:endParaRPr lang="en-GB" sz="2400" dirty="0">
              <a:latin typeface="Sassoon Infant Std" panose="020B0503020103030203" pitchFamily="34" charset="0"/>
            </a:endParaRPr>
          </a:p>
        </p:txBody>
      </p:sp>
    </p:spTree>
    <p:extLst>
      <p:ext uri="{BB962C8B-B14F-4D97-AF65-F5344CB8AC3E}">
        <p14:creationId xmlns:p14="http://schemas.microsoft.com/office/powerpoint/2010/main" val="166473523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E7B090C5-F9ED-4B65-8F54-17FD3BCC25A8}"/>
              </a:ext>
            </a:extLst>
          </p:cNvPr>
          <p:cNvSpPr txBox="1"/>
          <p:nvPr/>
        </p:nvSpPr>
        <p:spPr>
          <a:xfrm>
            <a:off x="1475173" y="1589103"/>
            <a:ext cx="9241654" cy="584775"/>
          </a:xfrm>
          <a:prstGeom prst="rect">
            <a:avLst/>
          </a:prstGeom>
          <a:noFill/>
        </p:spPr>
        <p:txBody>
          <a:bodyPr wrap="square" rtlCol="0">
            <a:spAutoFit/>
          </a:bodyPr>
          <a:lstStyle/>
          <a:p>
            <a:pPr algn="ctr"/>
            <a:r>
              <a:rPr lang="en-GB" sz="3200" b="1" dirty="0">
                <a:latin typeface="Sassoon Infant Std" panose="020B0503020103030203" pitchFamily="34" charset="0"/>
              </a:rPr>
              <a:t>A Day in Year R</a:t>
            </a:r>
          </a:p>
        </p:txBody>
      </p:sp>
      <p:sp>
        <p:nvSpPr>
          <p:cNvPr id="3" name="TextBox 2">
            <a:extLst>
              <a:ext uri="{FF2B5EF4-FFF2-40B4-BE49-F238E27FC236}">
                <a16:creationId xmlns:a16="http://schemas.microsoft.com/office/drawing/2014/main" id="{8D2E4FFB-26B9-44A7-B245-0E97ED8D2E69}"/>
              </a:ext>
            </a:extLst>
          </p:cNvPr>
          <p:cNvSpPr txBox="1"/>
          <p:nvPr/>
        </p:nvSpPr>
        <p:spPr>
          <a:xfrm>
            <a:off x="440924" y="2322315"/>
            <a:ext cx="11310152" cy="2308324"/>
          </a:xfrm>
          <a:prstGeom prst="rect">
            <a:avLst/>
          </a:prstGeom>
          <a:noFill/>
        </p:spPr>
        <p:txBody>
          <a:bodyPr wrap="square" rtlCol="0">
            <a:spAutoFit/>
          </a:bodyPr>
          <a:lstStyle/>
          <a:p>
            <a:r>
              <a:rPr lang="en-GB" sz="2400" b="1" dirty="0">
                <a:latin typeface="Sassoon Infant Std" panose="020B0503020103030203" pitchFamily="34" charset="0"/>
              </a:rPr>
              <a:t>11.45 am- Lunch Time </a:t>
            </a:r>
          </a:p>
          <a:p>
            <a:r>
              <a:rPr lang="en-GB" sz="2400" dirty="0">
                <a:latin typeface="Sassoon Infant Std" panose="020B0503020103030203" pitchFamily="34" charset="0"/>
              </a:rPr>
              <a:t>After tidying up and washing our hands, we go down to the dining hall for our lunch. Once we have finished, we join the rest of the school in the playground. </a:t>
            </a:r>
          </a:p>
          <a:p>
            <a:endParaRPr lang="en-GB" sz="2400" dirty="0">
              <a:latin typeface="Sassoon Infant Std" panose="020B0503020103030203" pitchFamily="34" charset="0"/>
            </a:endParaRPr>
          </a:p>
          <a:p>
            <a:endParaRPr lang="en-GB" sz="2400" b="1" dirty="0">
              <a:latin typeface="Sassoon Infant Std" panose="020B0503020103030203" pitchFamily="34" charset="0"/>
            </a:endParaRPr>
          </a:p>
          <a:p>
            <a:endParaRPr lang="en-GB" sz="2400" dirty="0">
              <a:latin typeface="Sassoon Infant Std" panose="020B0503020103030203" pitchFamily="34" charset="0"/>
            </a:endParaRPr>
          </a:p>
        </p:txBody>
      </p:sp>
      <p:pic>
        <p:nvPicPr>
          <p:cNvPr id="4" name="Picture 3">
            <a:extLst>
              <a:ext uri="{FF2B5EF4-FFF2-40B4-BE49-F238E27FC236}">
                <a16:creationId xmlns:a16="http://schemas.microsoft.com/office/drawing/2014/main" id="{CF377100-BCFE-4BEB-90F3-656650EF15F3}"/>
              </a:ext>
            </a:extLst>
          </p:cNvPr>
          <p:cNvPicPr>
            <a:picLocks noChangeAspect="1"/>
          </p:cNvPicPr>
          <p:nvPr/>
        </p:nvPicPr>
        <p:blipFill>
          <a:blip r:embed="rId2"/>
          <a:stretch>
            <a:fillRect/>
          </a:stretch>
        </p:blipFill>
        <p:spPr>
          <a:xfrm>
            <a:off x="4457330" y="3660374"/>
            <a:ext cx="3810000" cy="2857500"/>
          </a:xfrm>
          <a:prstGeom prst="rect">
            <a:avLst/>
          </a:prstGeom>
        </p:spPr>
      </p:pic>
    </p:spTree>
    <p:extLst>
      <p:ext uri="{BB962C8B-B14F-4D97-AF65-F5344CB8AC3E}">
        <p14:creationId xmlns:p14="http://schemas.microsoft.com/office/powerpoint/2010/main" val="118916376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E7B090C5-F9ED-4B65-8F54-17FD3BCC25A8}"/>
              </a:ext>
            </a:extLst>
          </p:cNvPr>
          <p:cNvSpPr txBox="1"/>
          <p:nvPr/>
        </p:nvSpPr>
        <p:spPr>
          <a:xfrm>
            <a:off x="1475173" y="1589103"/>
            <a:ext cx="9241654" cy="584775"/>
          </a:xfrm>
          <a:prstGeom prst="rect">
            <a:avLst/>
          </a:prstGeom>
          <a:noFill/>
        </p:spPr>
        <p:txBody>
          <a:bodyPr wrap="square" rtlCol="0">
            <a:spAutoFit/>
          </a:bodyPr>
          <a:lstStyle/>
          <a:p>
            <a:pPr algn="ctr"/>
            <a:r>
              <a:rPr lang="en-GB" sz="3200" b="1" dirty="0">
                <a:latin typeface="Sassoon Infant Std" panose="020B0503020103030203" pitchFamily="34" charset="0"/>
              </a:rPr>
              <a:t>A Day in Year R</a:t>
            </a:r>
          </a:p>
        </p:txBody>
      </p:sp>
      <p:sp>
        <p:nvSpPr>
          <p:cNvPr id="3" name="TextBox 2">
            <a:extLst>
              <a:ext uri="{FF2B5EF4-FFF2-40B4-BE49-F238E27FC236}">
                <a16:creationId xmlns:a16="http://schemas.microsoft.com/office/drawing/2014/main" id="{8D2E4FFB-26B9-44A7-B245-0E97ED8D2E69}"/>
              </a:ext>
            </a:extLst>
          </p:cNvPr>
          <p:cNvSpPr txBox="1"/>
          <p:nvPr/>
        </p:nvSpPr>
        <p:spPr>
          <a:xfrm>
            <a:off x="440924" y="2322315"/>
            <a:ext cx="11310152" cy="2308324"/>
          </a:xfrm>
          <a:prstGeom prst="rect">
            <a:avLst/>
          </a:prstGeom>
          <a:noFill/>
        </p:spPr>
        <p:txBody>
          <a:bodyPr wrap="square" rtlCol="0">
            <a:spAutoFit/>
          </a:bodyPr>
          <a:lstStyle/>
          <a:p>
            <a:r>
              <a:rPr lang="en-GB" sz="2400" b="1" dirty="0">
                <a:latin typeface="Sassoon Infant Std" panose="020B0503020103030203" pitchFamily="34" charset="0"/>
              </a:rPr>
              <a:t>1.00pm Maths </a:t>
            </a:r>
          </a:p>
          <a:p>
            <a:r>
              <a:rPr lang="en-GB" sz="2400" dirty="0">
                <a:latin typeface="Sassoon Infant Std" panose="020B0503020103030203" pitchFamily="34" charset="0"/>
              </a:rPr>
              <a:t>We start are afternoons with a whole class Maths lesson. Here we learn lots about numbers! </a:t>
            </a:r>
          </a:p>
          <a:p>
            <a:endParaRPr lang="en-GB" sz="2400" dirty="0">
              <a:latin typeface="Sassoon Infant Std" panose="020B0503020103030203" pitchFamily="34" charset="0"/>
            </a:endParaRPr>
          </a:p>
          <a:p>
            <a:endParaRPr lang="en-GB" sz="2400" b="1" dirty="0">
              <a:latin typeface="Sassoon Infant Std" panose="020B0503020103030203" pitchFamily="34" charset="0"/>
            </a:endParaRPr>
          </a:p>
          <a:p>
            <a:endParaRPr lang="en-GB" sz="2400" dirty="0">
              <a:latin typeface="Sassoon Infant Std" panose="020B0503020103030203" pitchFamily="34" charset="0"/>
            </a:endParaRPr>
          </a:p>
        </p:txBody>
      </p:sp>
      <p:pic>
        <p:nvPicPr>
          <p:cNvPr id="5" name="Picture 4">
            <a:extLst>
              <a:ext uri="{FF2B5EF4-FFF2-40B4-BE49-F238E27FC236}">
                <a16:creationId xmlns:a16="http://schemas.microsoft.com/office/drawing/2014/main" id="{7EB08781-5A9D-4340-B28E-5667DE2F6040}"/>
              </a:ext>
            </a:extLst>
          </p:cNvPr>
          <p:cNvPicPr>
            <a:picLocks noChangeAspect="1"/>
          </p:cNvPicPr>
          <p:nvPr/>
        </p:nvPicPr>
        <p:blipFill>
          <a:blip r:embed="rId2"/>
          <a:stretch>
            <a:fillRect/>
          </a:stretch>
        </p:blipFill>
        <p:spPr>
          <a:xfrm>
            <a:off x="3237390" y="3476477"/>
            <a:ext cx="5717219" cy="3215936"/>
          </a:xfrm>
          <a:prstGeom prst="rect">
            <a:avLst/>
          </a:prstGeom>
        </p:spPr>
      </p:pic>
    </p:spTree>
    <p:extLst>
      <p:ext uri="{BB962C8B-B14F-4D97-AF65-F5344CB8AC3E}">
        <p14:creationId xmlns:p14="http://schemas.microsoft.com/office/powerpoint/2010/main" val="176872679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E7B090C5-F9ED-4B65-8F54-17FD3BCC25A8}"/>
              </a:ext>
            </a:extLst>
          </p:cNvPr>
          <p:cNvSpPr txBox="1"/>
          <p:nvPr/>
        </p:nvSpPr>
        <p:spPr>
          <a:xfrm>
            <a:off x="1475173" y="1589103"/>
            <a:ext cx="9241654" cy="584775"/>
          </a:xfrm>
          <a:prstGeom prst="rect">
            <a:avLst/>
          </a:prstGeom>
          <a:noFill/>
        </p:spPr>
        <p:txBody>
          <a:bodyPr wrap="square" rtlCol="0">
            <a:spAutoFit/>
          </a:bodyPr>
          <a:lstStyle/>
          <a:p>
            <a:pPr algn="ctr"/>
            <a:r>
              <a:rPr lang="en-GB" sz="3200" b="1" dirty="0">
                <a:latin typeface="Sassoon Infant Std" panose="020B0503020103030203" pitchFamily="34" charset="0"/>
              </a:rPr>
              <a:t>A Day in Year R</a:t>
            </a:r>
          </a:p>
        </p:txBody>
      </p:sp>
      <p:sp>
        <p:nvSpPr>
          <p:cNvPr id="3" name="TextBox 2">
            <a:extLst>
              <a:ext uri="{FF2B5EF4-FFF2-40B4-BE49-F238E27FC236}">
                <a16:creationId xmlns:a16="http://schemas.microsoft.com/office/drawing/2014/main" id="{8D2E4FFB-26B9-44A7-B245-0E97ED8D2E69}"/>
              </a:ext>
            </a:extLst>
          </p:cNvPr>
          <p:cNvSpPr txBox="1"/>
          <p:nvPr/>
        </p:nvSpPr>
        <p:spPr>
          <a:xfrm>
            <a:off x="440924" y="2322315"/>
            <a:ext cx="11310152" cy="4524315"/>
          </a:xfrm>
          <a:prstGeom prst="rect">
            <a:avLst/>
          </a:prstGeom>
          <a:noFill/>
        </p:spPr>
        <p:txBody>
          <a:bodyPr wrap="square" rtlCol="0">
            <a:spAutoFit/>
          </a:bodyPr>
          <a:lstStyle/>
          <a:p>
            <a:r>
              <a:rPr lang="en-GB" sz="2400" b="1" dirty="0">
                <a:latin typeface="Sassoon Infant Std" panose="020B0503020103030203" pitchFamily="34" charset="0"/>
              </a:rPr>
              <a:t>1.15pm Maths Round Robin </a:t>
            </a:r>
          </a:p>
          <a:p>
            <a:r>
              <a:rPr lang="en-GB" sz="2400" dirty="0">
                <a:latin typeface="Sassoon Infant Std" panose="020B0503020103030203" pitchFamily="34" charset="0"/>
              </a:rPr>
              <a:t>After the input, we complete a round robin of activities. One will be a with our teacher and one with our LSA. The other three we will complete independently. </a:t>
            </a:r>
          </a:p>
          <a:p>
            <a:endParaRPr lang="en-GB" sz="2400" dirty="0">
              <a:latin typeface="Sassoon Infant Std" panose="020B0503020103030203" pitchFamily="34" charset="0"/>
            </a:endParaRPr>
          </a:p>
          <a:p>
            <a:r>
              <a:rPr lang="en-GB" sz="2400" b="1" dirty="0">
                <a:latin typeface="Sassoon Infant Std" panose="020B0503020103030203" pitchFamily="34" charset="0"/>
              </a:rPr>
              <a:t>1.30pmChild- Initiated Learning</a:t>
            </a:r>
          </a:p>
          <a:p>
            <a:r>
              <a:rPr lang="en-GB" sz="2400" dirty="0">
                <a:latin typeface="Sassoon Infant Std" panose="020B0503020103030203" pitchFamily="34" charset="0"/>
              </a:rPr>
              <a:t>Once we have finished our round robin activities, we have time to choose our own learning. We can go between the outdoor classroom, Willow and Pine Class. During this time our teachers will extend our learning through our play.</a:t>
            </a:r>
          </a:p>
          <a:p>
            <a:r>
              <a:rPr lang="en-GB" sz="2400" dirty="0">
                <a:latin typeface="Sassoon Infant Std" panose="020B0503020103030203" pitchFamily="34" charset="0"/>
              </a:rPr>
              <a:t> </a:t>
            </a:r>
          </a:p>
          <a:p>
            <a:endParaRPr lang="en-GB" sz="2400" dirty="0">
              <a:latin typeface="Sassoon Infant Std" panose="020B0503020103030203" pitchFamily="34" charset="0"/>
            </a:endParaRPr>
          </a:p>
          <a:p>
            <a:endParaRPr lang="en-GB" sz="2400" b="1" dirty="0">
              <a:latin typeface="Sassoon Infant Std" panose="020B0503020103030203" pitchFamily="34" charset="0"/>
            </a:endParaRPr>
          </a:p>
          <a:p>
            <a:endParaRPr lang="en-GB" sz="2400" dirty="0">
              <a:latin typeface="Sassoon Infant Std" panose="020B0503020103030203" pitchFamily="34" charset="0"/>
            </a:endParaRPr>
          </a:p>
        </p:txBody>
      </p:sp>
    </p:spTree>
    <p:extLst>
      <p:ext uri="{BB962C8B-B14F-4D97-AF65-F5344CB8AC3E}">
        <p14:creationId xmlns:p14="http://schemas.microsoft.com/office/powerpoint/2010/main" val="395165213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E7B090C5-F9ED-4B65-8F54-17FD3BCC25A8}"/>
              </a:ext>
            </a:extLst>
          </p:cNvPr>
          <p:cNvSpPr txBox="1"/>
          <p:nvPr/>
        </p:nvSpPr>
        <p:spPr>
          <a:xfrm>
            <a:off x="1475173" y="1589103"/>
            <a:ext cx="9241654" cy="584775"/>
          </a:xfrm>
          <a:prstGeom prst="rect">
            <a:avLst/>
          </a:prstGeom>
          <a:noFill/>
        </p:spPr>
        <p:txBody>
          <a:bodyPr wrap="square" rtlCol="0">
            <a:spAutoFit/>
          </a:bodyPr>
          <a:lstStyle/>
          <a:p>
            <a:pPr algn="ctr"/>
            <a:r>
              <a:rPr lang="en-GB" sz="3200" b="1" dirty="0">
                <a:latin typeface="Sassoon Infant Std" panose="020B0503020103030203" pitchFamily="34" charset="0"/>
              </a:rPr>
              <a:t>A Day in Year R</a:t>
            </a:r>
          </a:p>
        </p:txBody>
      </p:sp>
      <p:sp>
        <p:nvSpPr>
          <p:cNvPr id="3" name="TextBox 2">
            <a:extLst>
              <a:ext uri="{FF2B5EF4-FFF2-40B4-BE49-F238E27FC236}">
                <a16:creationId xmlns:a16="http://schemas.microsoft.com/office/drawing/2014/main" id="{8D2E4FFB-26B9-44A7-B245-0E97ED8D2E69}"/>
              </a:ext>
            </a:extLst>
          </p:cNvPr>
          <p:cNvSpPr txBox="1"/>
          <p:nvPr/>
        </p:nvSpPr>
        <p:spPr>
          <a:xfrm>
            <a:off x="440924" y="2322315"/>
            <a:ext cx="11310152" cy="1938992"/>
          </a:xfrm>
          <a:prstGeom prst="rect">
            <a:avLst/>
          </a:prstGeom>
          <a:noFill/>
        </p:spPr>
        <p:txBody>
          <a:bodyPr wrap="square" rtlCol="0">
            <a:spAutoFit/>
          </a:bodyPr>
          <a:lstStyle/>
          <a:p>
            <a:r>
              <a:rPr lang="en-GB" sz="2400" b="1" dirty="0">
                <a:latin typeface="Sassoon Infant Std" panose="020B0503020103030203" pitchFamily="34" charset="0"/>
              </a:rPr>
              <a:t>2.30pm Story/Singing/Poetry Time</a:t>
            </a:r>
          </a:p>
          <a:p>
            <a:r>
              <a:rPr lang="en-GB" sz="2400" dirty="0">
                <a:latin typeface="Sassoon Infant Std" panose="020B0503020103030203" pitchFamily="34" charset="0"/>
              </a:rPr>
              <a:t>We tidy up and end our day listening to stories and poems and sing songs together. </a:t>
            </a:r>
          </a:p>
          <a:p>
            <a:endParaRPr lang="en-GB" sz="2400" dirty="0">
              <a:latin typeface="Sassoon Infant Std" panose="020B0503020103030203" pitchFamily="34" charset="0"/>
            </a:endParaRPr>
          </a:p>
          <a:p>
            <a:endParaRPr lang="en-GB" sz="2400" b="1" dirty="0">
              <a:latin typeface="Sassoon Infant Std" panose="020B0503020103030203" pitchFamily="34" charset="0"/>
            </a:endParaRPr>
          </a:p>
          <a:p>
            <a:endParaRPr lang="en-GB" sz="2400" dirty="0">
              <a:latin typeface="Sassoon Infant Std" panose="020B0503020103030203" pitchFamily="34" charset="0"/>
            </a:endParaRPr>
          </a:p>
        </p:txBody>
      </p:sp>
      <p:pic>
        <p:nvPicPr>
          <p:cNvPr id="2050" name="Picture 2" descr="Story Time High Res Stock Images | Shutterstock">
            <a:extLst>
              <a:ext uri="{FF2B5EF4-FFF2-40B4-BE49-F238E27FC236}">
                <a16:creationId xmlns:a16="http://schemas.microsoft.com/office/drawing/2014/main" id="{EF63459B-C79A-4325-8AFF-97557316D97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81003" y="3560316"/>
            <a:ext cx="3209925" cy="2667000"/>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a:extLst>
              <a:ext uri="{FF2B5EF4-FFF2-40B4-BE49-F238E27FC236}">
                <a16:creationId xmlns:a16="http://schemas.microsoft.com/office/drawing/2014/main" id="{A4EC6BE2-097F-4735-A629-07A13A96317C}"/>
              </a:ext>
            </a:extLst>
          </p:cNvPr>
          <p:cNvPicPr>
            <a:picLocks noChangeAspect="1"/>
          </p:cNvPicPr>
          <p:nvPr/>
        </p:nvPicPr>
        <p:blipFill>
          <a:blip r:embed="rId3"/>
          <a:stretch>
            <a:fillRect/>
          </a:stretch>
        </p:blipFill>
        <p:spPr>
          <a:xfrm>
            <a:off x="7856675" y="3560315"/>
            <a:ext cx="2454321" cy="2571329"/>
          </a:xfrm>
          <a:prstGeom prst="rect">
            <a:avLst/>
          </a:prstGeom>
        </p:spPr>
      </p:pic>
    </p:spTree>
    <p:extLst>
      <p:ext uri="{BB962C8B-B14F-4D97-AF65-F5344CB8AC3E}">
        <p14:creationId xmlns:p14="http://schemas.microsoft.com/office/powerpoint/2010/main" val="108199334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E7B090C5-F9ED-4B65-8F54-17FD3BCC25A8}"/>
              </a:ext>
            </a:extLst>
          </p:cNvPr>
          <p:cNvSpPr txBox="1"/>
          <p:nvPr/>
        </p:nvSpPr>
        <p:spPr>
          <a:xfrm>
            <a:off x="1475173" y="1589103"/>
            <a:ext cx="9241654" cy="584775"/>
          </a:xfrm>
          <a:prstGeom prst="rect">
            <a:avLst/>
          </a:prstGeom>
          <a:noFill/>
        </p:spPr>
        <p:txBody>
          <a:bodyPr wrap="square" rtlCol="0">
            <a:spAutoFit/>
          </a:bodyPr>
          <a:lstStyle/>
          <a:p>
            <a:pPr algn="ctr"/>
            <a:r>
              <a:rPr lang="en-GB" sz="3200" b="1" dirty="0">
                <a:latin typeface="Sassoon Infant Std" panose="020B0503020103030203" pitchFamily="34" charset="0"/>
              </a:rPr>
              <a:t>A Day in Year R</a:t>
            </a:r>
          </a:p>
        </p:txBody>
      </p:sp>
      <p:sp>
        <p:nvSpPr>
          <p:cNvPr id="3" name="TextBox 2">
            <a:extLst>
              <a:ext uri="{FF2B5EF4-FFF2-40B4-BE49-F238E27FC236}">
                <a16:creationId xmlns:a16="http://schemas.microsoft.com/office/drawing/2014/main" id="{8D2E4FFB-26B9-44A7-B245-0E97ED8D2E69}"/>
              </a:ext>
            </a:extLst>
          </p:cNvPr>
          <p:cNvSpPr txBox="1"/>
          <p:nvPr/>
        </p:nvSpPr>
        <p:spPr>
          <a:xfrm>
            <a:off x="440924" y="2322315"/>
            <a:ext cx="11310152" cy="2308324"/>
          </a:xfrm>
          <a:prstGeom prst="rect">
            <a:avLst/>
          </a:prstGeom>
          <a:noFill/>
        </p:spPr>
        <p:txBody>
          <a:bodyPr wrap="square" rtlCol="0">
            <a:spAutoFit/>
          </a:bodyPr>
          <a:lstStyle/>
          <a:p>
            <a:r>
              <a:rPr lang="en-GB" sz="2400" b="1" dirty="0">
                <a:latin typeface="Sassoon Infant Std" panose="020B0503020103030203" pitchFamily="34" charset="0"/>
              </a:rPr>
              <a:t>3.00pm Home Time</a:t>
            </a:r>
          </a:p>
          <a:p>
            <a:r>
              <a:rPr lang="en-GB" sz="2400" dirty="0">
                <a:latin typeface="Sassoon Infant Std" panose="020B0503020103030203" pitchFamily="34" charset="0"/>
              </a:rPr>
              <a:t>Willow Class to be collected from the playground by the kitchen door. Pine Class to be collected from the Year R outdoor classroom. </a:t>
            </a:r>
          </a:p>
          <a:p>
            <a:endParaRPr lang="en-GB" sz="2400" dirty="0">
              <a:latin typeface="Sassoon Infant Std" panose="020B0503020103030203" pitchFamily="34" charset="0"/>
            </a:endParaRPr>
          </a:p>
          <a:p>
            <a:endParaRPr lang="en-GB" sz="2400" b="1" dirty="0">
              <a:latin typeface="Sassoon Infant Std" panose="020B0503020103030203" pitchFamily="34" charset="0"/>
            </a:endParaRPr>
          </a:p>
          <a:p>
            <a:endParaRPr lang="en-GB" sz="2400" dirty="0">
              <a:latin typeface="Sassoon Infant Std" panose="020B0503020103030203" pitchFamily="34" charset="0"/>
            </a:endParaRPr>
          </a:p>
        </p:txBody>
      </p:sp>
      <p:pic>
        <p:nvPicPr>
          <p:cNvPr id="4" name="Picture 3">
            <a:extLst>
              <a:ext uri="{FF2B5EF4-FFF2-40B4-BE49-F238E27FC236}">
                <a16:creationId xmlns:a16="http://schemas.microsoft.com/office/drawing/2014/main" id="{BB0A989A-AB6B-40F0-B3A3-B5079BD16A9C}"/>
              </a:ext>
            </a:extLst>
          </p:cNvPr>
          <p:cNvPicPr>
            <a:picLocks noChangeAspect="1"/>
          </p:cNvPicPr>
          <p:nvPr/>
        </p:nvPicPr>
        <p:blipFill>
          <a:blip r:embed="rId2"/>
          <a:stretch>
            <a:fillRect/>
          </a:stretch>
        </p:blipFill>
        <p:spPr>
          <a:xfrm>
            <a:off x="4484240" y="4060077"/>
            <a:ext cx="3223519" cy="2417639"/>
          </a:xfrm>
          <a:prstGeom prst="rect">
            <a:avLst/>
          </a:prstGeom>
        </p:spPr>
      </p:pic>
    </p:spTree>
    <p:extLst>
      <p:ext uri="{BB962C8B-B14F-4D97-AF65-F5344CB8AC3E}">
        <p14:creationId xmlns:p14="http://schemas.microsoft.com/office/powerpoint/2010/main" val="105422870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E7B090C5-F9ED-4B65-8F54-17FD3BCC25A8}"/>
              </a:ext>
            </a:extLst>
          </p:cNvPr>
          <p:cNvSpPr txBox="1"/>
          <p:nvPr/>
        </p:nvSpPr>
        <p:spPr>
          <a:xfrm>
            <a:off x="1357313" y="1580138"/>
            <a:ext cx="9241654" cy="584775"/>
          </a:xfrm>
          <a:prstGeom prst="rect">
            <a:avLst/>
          </a:prstGeom>
          <a:noFill/>
        </p:spPr>
        <p:txBody>
          <a:bodyPr wrap="square" rtlCol="0">
            <a:spAutoFit/>
          </a:bodyPr>
          <a:lstStyle/>
          <a:p>
            <a:pPr algn="ctr"/>
            <a:r>
              <a:rPr lang="en-GB" sz="3200" b="1" dirty="0">
                <a:latin typeface="Sassoon Infant Std" panose="020B0503020103030203" pitchFamily="34" charset="0"/>
              </a:rPr>
              <a:t>Forest School</a:t>
            </a:r>
          </a:p>
        </p:txBody>
      </p:sp>
      <p:sp>
        <p:nvSpPr>
          <p:cNvPr id="3" name="TextBox 2">
            <a:extLst>
              <a:ext uri="{FF2B5EF4-FFF2-40B4-BE49-F238E27FC236}">
                <a16:creationId xmlns:a16="http://schemas.microsoft.com/office/drawing/2014/main" id="{8D2E4FFB-26B9-44A7-B245-0E97ED8D2E69}"/>
              </a:ext>
            </a:extLst>
          </p:cNvPr>
          <p:cNvSpPr txBox="1"/>
          <p:nvPr/>
        </p:nvSpPr>
        <p:spPr>
          <a:xfrm>
            <a:off x="440924" y="2322315"/>
            <a:ext cx="11310152" cy="1938992"/>
          </a:xfrm>
          <a:prstGeom prst="rect">
            <a:avLst/>
          </a:prstGeom>
          <a:noFill/>
        </p:spPr>
        <p:txBody>
          <a:bodyPr wrap="square" rtlCol="0">
            <a:spAutoFit/>
          </a:bodyPr>
          <a:lstStyle/>
          <a:p>
            <a:r>
              <a:rPr lang="en-GB" sz="2400" dirty="0">
                <a:latin typeface="Sassoon Infant Std" panose="020B0503020103030203" pitchFamily="34" charset="0"/>
              </a:rPr>
              <a:t>Once a week we will spend the morning in the Environmental Area. Here we will explore the natural environment, make pies in the mud kitchen and make dens.. </a:t>
            </a:r>
          </a:p>
          <a:p>
            <a:endParaRPr lang="en-GB" sz="2400" dirty="0">
              <a:latin typeface="Sassoon Infant Std" panose="020B0503020103030203" pitchFamily="34" charset="0"/>
            </a:endParaRPr>
          </a:p>
          <a:p>
            <a:endParaRPr lang="en-GB" sz="2400" b="1" dirty="0">
              <a:latin typeface="Sassoon Infant Std" panose="020B0503020103030203" pitchFamily="34" charset="0"/>
            </a:endParaRPr>
          </a:p>
          <a:p>
            <a:endParaRPr lang="en-GB" sz="2400" dirty="0">
              <a:latin typeface="Sassoon Infant Std" panose="020B0503020103030203" pitchFamily="34" charset="0"/>
            </a:endParaRPr>
          </a:p>
        </p:txBody>
      </p:sp>
      <p:pic>
        <p:nvPicPr>
          <p:cNvPr id="9218" name="Picture 2" descr="Den making 6a - Classroom Ideas">
            <a:extLst>
              <a:ext uri="{FF2B5EF4-FFF2-40B4-BE49-F238E27FC236}">
                <a16:creationId xmlns:a16="http://schemas.microsoft.com/office/drawing/2014/main" id="{18D9A3A4-D8FB-4EEC-93DC-66842ABA2D1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57313" y="4261282"/>
            <a:ext cx="3458749" cy="2249056"/>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a:extLst>
              <a:ext uri="{FF2B5EF4-FFF2-40B4-BE49-F238E27FC236}">
                <a16:creationId xmlns:a16="http://schemas.microsoft.com/office/drawing/2014/main" id="{422DB9C7-7E01-4806-A579-54690BDE2CA3}"/>
              </a:ext>
            </a:extLst>
          </p:cNvPr>
          <p:cNvPicPr>
            <a:picLocks noChangeAspect="1"/>
          </p:cNvPicPr>
          <p:nvPr/>
        </p:nvPicPr>
        <p:blipFill>
          <a:blip r:embed="rId3"/>
          <a:stretch>
            <a:fillRect/>
          </a:stretch>
        </p:blipFill>
        <p:spPr>
          <a:xfrm>
            <a:off x="7375940" y="4261282"/>
            <a:ext cx="2998741" cy="2249056"/>
          </a:xfrm>
          <a:prstGeom prst="rect">
            <a:avLst/>
          </a:prstGeom>
        </p:spPr>
      </p:pic>
    </p:spTree>
    <p:extLst>
      <p:ext uri="{BB962C8B-B14F-4D97-AF65-F5344CB8AC3E}">
        <p14:creationId xmlns:p14="http://schemas.microsoft.com/office/powerpoint/2010/main" val="218468309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E7B090C5-F9ED-4B65-8F54-17FD3BCC25A8}"/>
              </a:ext>
            </a:extLst>
          </p:cNvPr>
          <p:cNvSpPr txBox="1"/>
          <p:nvPr/>
        </p:nvSpPr>
        <p:spPr>
          <a:xfrm>
            <a:off x="1475173" y="1535315"/>
            <a:ext cx="9241654" cy="584775"/>
          </a:xfrm>
          <a:prstGeom prst="rect">
            <a:avLst/>
          </a:prstGeom>
          <a:noFill/>
        </p:spPr>
        <p:txBody>
          <a:bodyPr wrap="square" rtlCol="0">
            <a:spAutoFit/>
          </a:bodyPr>
          <a:lstStyle/>
          <a:p>
            <a:pPr algn="ctr"/>
            <a:r>
              <a:rPr lang="en-GB" sz="3200" b="1" dirty="0">
                <a:latin typeface="Sassoon Infant Std" panose="020B0503020103030203" pitchFamily="34" charset="0"/>
              </a:rPr>
              <a:t>Curiosity Hour</a:t>
            </a:r>
          </a:p>
        </p:txBody>
      </p:sp>
      <p:sp>
        <p:nvSpPr>
          <p:cNvPr id="3" name="TextBox 2">
            <a:extLst>
              <a:ext uri="{FF2B5EF4-FFF2-40B4-BE49-F238E27FC236}">
                <a16:creationId xmlns:a16="http://schemas.microsoft.com/office/drawing/2014/main" id="{8D2E4FFB-26B9-44A7-B245-0E97ED8D2E69}"/>
              </a:ext>
            </a:extLst>
          </p:cNvPr>
          <p:cNvSpPr txBox="1"/>
          <p:nvPr/>
        </p:nvSpPr>
        <p:spPr>
          <a:xfrm>
            <a:off x="440924" y="2322315"/>
            <a:ext cx="11310152" cy="2308324"/>
          </a:xfrm>
          <a:prstGeom prst="rect">
            <a:avLst/>
          </a:prstGeom>
          <a:noFill/>
        </p:spPr>
        <p:txBody>
          <a:bodyPr wrap="square" rtlCol="0">
            <a:spAutoFit/>
          </a:bodyPr>
          <a:lstStyle/>
          <a:p>
            <a:r>
              <a:rPr lang="en-GB" sz="2400" dirty="0">
                <a:latin typeface="Sassoon Infant Std" panose="020B0503020103030203" pitchFamily="34" charset="0"/>
              </a:rPr>
              <a:t>On Friday afternoons we have Curiosity Hour, each week a child is chosen to ask a big question and we use this question to inspire our learning! This year we have been artists, builders, chefs! </a:t>
            </a:r>
          </a:p>
          <a:p>
            <a:endParaRPr lang="en-GB" sz="2400" dirty="0">
              <a:latin typeface="Sassoon Infant Std" panose="020B0503020103030203" pitchFamily="34" charset="0"/>
            </a:endParaRPr>
          </a:p>
          <a:p>
            <a:endParaRPr lang="en-GB" sz="2400" b="1" dirty="0">
              <a:latin typeface="Sassoon Infant Std" panose="020B0503020103030203" pitchFamily="34" charset="0"/>
            </a:endParaRPr>
          </a:p>
          <a:p>
            <a:endParaRPr lang="en-GB" sz="2400" dirty="0">
              <a:latin typeface="Sassoon Infant Std" panose="020B0503020103030203" pitchFamily="34" charset="0"/>
            </a:endParaRPr>
          </a:p>
        </p:txBody>
      </p:sp>
      <p:pic>
        <p:nvPicPr>
          <p:cNvPr id="1026" name="Picture 2" descr="https://tapestryjournal.com/bt/pages/s_19834/p_10-2022/m_o_30243_451txd83hbkyvn08q2n2ncvgkgrkwdbt.jpg?s=19834&amp;u=2&amp;Expires=1688482716&amp;Signature=IR04QT8yR3sHhsTo29sfBbTxTHUODhFxtyF1XvsiA-EKDIBcjP6Q1M8QiFSDsorTWXC3I4ejJI-4-SeNzDLo-yPJeo50oblvcrWUIOsZWfy7cRRr36mIOvUM4WVSoogw6aD0IczBG5HmO3NqGh3PDN7Eg92rfAFpmRyzrvouTUt3XqV5uWd7-o2~PBrrYGVMuBTAgykIPIV4R5VL1Ku-RsIECdHqQAhVpluMESE6oxksZFqvgtUgypLYpHTmbDreViiDkgkTfL79IghnjKYm~vxipqjz~-qjH5Tq4MvBpLfAdjZkYPPTU956teUF4CCzP00oIRbEAXHFT85iCxVgjg__&amp;Key-Pair-Id=APKAJUSDRV55TOQKSATA">
            <a:extLst>
              <a:ext uri="{FF2B5EF4-FFF2-40B4-BE49-F238E27FC236}">
                <a16:creationId xmlns:a16="http://schemas.microsoft.com/office/drawing/2014/main" id="{F9ADC343-BD05-4CE2-A3DB-4DB7C1139BB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06002" y="3628890"/>
            <a:ext cx="2359959" cy="3146612"/>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https://tapestryjournal.com/b1/pages/s_19834/p_10-2022/m_o_30211_5rgw8s0684jnqdwtejq0xgsv670793b1.jpg?s=19834&amp;u=2&amp;Expires=1688482716&amp;Signature=Ea9lRezdS1vwgl69peBJ5p22vnT1Rh8F5GBND3fabQtMaABCq6JTL0kho0ZKbyUBG6YrMAXpSyxOs2u2RC8t7sSIOao7iDPzRC65vFPhpq1-40k5wqAhN303z~sKxAd0MZ79QdMipEclfKs9t8WVfPNyEZbIiiiIDvlys95BnqzgBhtRQGkDQhXfuHuEBPmTu0TH55t3cKKRiTfA1ZTZjtIKOFqf7s2oUjjztT7iAeGOo~y1pxzIAs3UJ6oqKmzedGUW8gQASkkijbWrg~bDOpDsVVRB52SCT4nF4vmVL7bEHkWXrDxMbfKZqksxP3I0qOsEv3ndSDEtM7-Ec41CRQ__&amp;Key-Pair-Id=APKAJUSDRV55TOQKSATA">
            <a:extLst>
              <a:ext uri="{FF2B5EF4-FFF2-40B4-BE49-F238E27FC236}">
                <a16:creationId xmlns:a16="http://schemas.microsoft.com/office/drawing/2014/main" id="{D8421504-7B01-4AB8-993C-A09CB060137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245916" y="3628890"/>
            <a:ext cx="2421833" cy="322911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7259837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975758FC-BEF2-46A4-9942-EFD5C1C37EC0}"/>
              </a:ext>
            </a:extLst>
          </p:cNvPr>
          <p:cNvSpPr txBox="1"/>
          <p:nvPr/>
        </p:nvSpPr>
        <p:spPr>
          <a:xfrm>
            <a:off x="1475173" y="1589103"/>
            <a:ext cx="9241654" cy="584775"/>
          </a:xfrm>
          <a:prstGeom prst="rect">
            <a:avLst/>
          </a:prstGeom>
          <a:noFill/>
        </p:spPr>
        <p:txBody>
          <a:bodyPr wrap="square" rtlCol="0">
            <a:spAutoFit/>
          </a:bodyPr>
          <a:lstStyle/>
          <a:p>
            <a:pPr algn="ctr"/>
            <a:r>
              <a:rPr lang="en-GB" sz="3200" b="1" dirty="0">
                <a:latin typeface="Sassoon Infant Std" panose="020B0503020103030203" pitchFamily="34" charset="0"/>
              </a:rPr>
              <a:t>Things to be kept in school:</a:t>
            </a:r>
          </a:p>
        </p:txBody>
      </p:sp>
      <p:sp>
        <p:nvSpPr>
          <p:cNvPr id="3" name="TextBox 2">
            <a:extLst>
              <a:ext uri="{FF2B5EF4-FFF2-40B4-BE49-F238E27FC236}">
                <a16:creationId xmlns:a16="http://schemas.microsoft.com/office/drawing/2014/main" id="{825B8A67-5CBC-450F-A5B1-6F6361906FC1}"/>
              </a:ext>
            </a:extLst>
          </p:cNvPr>
          <p:cNvSpPr txBox="1"/>
          <p:nvPr/>
        </p:nvSpPr>
        <p:spPr>
          <a:xfrm>
            <a:off x="440924" y="2322315"/>
            <a:ext cx="11310152" cy="3416320"/>
          </a:xfrm>
          <a:prstGeom prst="rect">
            <a:avLst/>
          </a:prstGeom>
          <a:noFill/>
        </p:spPr>
        <p:txBody>
          <a:bodyPr wrap="square" rtlCol="0">
            <a:spAutoFit/>
          </a:bodyPr>
          <a:lstStyle/>
          <a:p>
            <a:r>
              <a:rPr lang="en-GB" sz="2400" b="1" dirty="0">
                <a:latin typeface="Sassoon Infant Std" panose="020B0503020103030203" pitchFamily="34" charset="0"/>
              </a:rPr>
              <a:t>P.E Kit – </a:t>
            </a:r>
            <a:r>
              <a:rPr lang="en-GB" sz="2400" dirty="0">
                <a:latin typeface="Sassoon Infant Std" panose="020B0503020103030203" pitchFamily="34" charset="0"/>
              </a:rPr>
              <a:t>School logo white t-shirt, red shorts, plimsolls, tracksuit bottoms. Please name all items and support your child in identifying their items. P.E kit to be kept in a named red P.E bad with school logo. This will be kept on your child’s peg. </a:t>
            </a:r>
          </a:p>
          <a:p>
            <a:endParaRPr lang="en-GB" sz="2400" dirty="0">
              <a:latin typeface="Sassoon Infant Std" panose="020B0503020103030203" pitchFamily="34" charset="0"/>
            </a:endParaRPr>
          </a:p>
          <a:p>
            <a:r>
              <a:rPr lang="en-GB" sz="2400" b="1" dirty="0">
                <a:latin typeface="Sassoon Infant Std" panose="020B0503020103030203" pitchFamily="34" charset="0"/>
              </a:rPr>
              <a:t>Forest School- </a:t>
            </a:r>
            <a:r>
              <a:rPr lang="en-GB" sz="2400" dirty="0">
                <a:latin typeface="Sassoon Infant Std" panose="020B0503020103030203" pitchFamily="34" charset="0"/>
              </a:rPr>
              <a:t>Long sleeved top, long trousers/leggings (PJs have worked brilliantly this year!), jumper and tracksuit bottoms, thick socks, wellies. </a:t>
            </a:r>
            <a:endParaRPr lang="en-GB" sz="2400" b="1" dirty="0">
              <a:latin typeface="Sassoon Infant Std" panose="020B0503020103030203" pitchFamily="34" charset="0"/>
            </a:endParaRPr>
          </a:p>
          <a:p>
            <a:endParaRPr lang="en-GB" sz="2400" dirty="0">
              <a:latin typeface="Sassoon Infant Std" panose="020B0503020103030203" pitchFamily="34" charset="0"/>
            </a:endParaRPr>
          </a:p>
          <a:p>
            <a:endParaRPr lang="en-GB" sz="2400" b="1" dirty="0">
              <a:latin typeface="Sassoon Infant Std" panose="020B0503020103030203" pitchFamily="34" charset="0"/>
            </a:endParaRPr>
          </a:p>
          <a:p>
            <a:endParaRPr lang="en-GB" sz="2400" dirty="0">
              <a:latin typeface="Sassoon Infant Std" panose="020B0503020103030203" pitchFamily="34" charset="0"/>
            </a:endParaRPr>
          </a:p>
        </p:txBody>
      </p:sp>
      <p:pic>
        <p:nvPicPr>
          <p:cNvPr id="4" name="Picture 3">
            <a:extLst>
              <a:ext uri="{FF2B5EF4-FFF2-40B4-BE49-F238E27FC236}">
                <a16:creationId xmlns:a16="http://schemas.microsoft.com/office/drawing/2014/main" id="{464D928A-F35F-4521-9E3E-D9DEFDA03FEE}"/>
              </a:ext>
            </a:extLst>
          </p:cNvPr>
          <p:cNvPicPr>
            <a:picLocks noChangeAspect="1"/>
          </p:cNvPicPr>
          <p:nvPr/>
        </p:nvPicPr>
        <p:blipFill>
          <a:blip r:embed="rId2"/>
          <a:stretch>
            <a:fillRect/>
          </a:stretch>
        </p:blipFill>
        <p:spPr>
          <a:xfrm>
            <a:off x="1494130" y="5087226"/>
            <a:ext cx="1696977" cy="1696977"/>
          </a:xfrm>
          <a:prstGeom prst="rect">
            <a:avLst/>
          </a:prstGeom>
        </p:spPr>
      </p:pic>
      <p:pic>
        <p:nvPicPr>
          <p:cNvPr id="5" name="Picture 4">
            <a:extLst>
              <a:ext uri="{FF2B5EF4-FFF2-40B4-BE49-F238E27FC236}">
                <a16:creationId xmlns:a16="http://schemas.microsoft.com/office/drawing/2014/main" id="{D15A68EB-A1F7-4CF2-8A8E-F5D481BCE52A}"/>
              </a:ext>
            </a:extLst>
          </p:cNvPr>
          <p:cNvPicPr>
            <a:picLocks noChangeAspect="1"/>
          </p:cNvPicPr>
          <p:nvPr/>
        </p:nvPicPr>
        <p:blipFill>
          <a:blip r:embed="rId3"/>
          <a:stretch>
            <a:fillRect/>
          </a:stretch>
        </p:blipFill>
        <p:spPr>
          <a:xfrm>
            <a:off x="3677205" y="4997917"/>
            <a:ext cx="2544193" cy="1696977"/>
          </a:xfrm>
          <a:prstGeom prst="rect">
            <a:avLst/>
          </a:prstGeom>
        </p:spPr>
      </p:pic>
      <p:pic>
        <p:nvPicPr>
          <p:cNvPr id="6" name="Picture 5">
            <a:extLst>
              <a:ext uri="{FF2B5EF4-FFF2-40B4-BE49-F238E27FC236}">
                <a16:creationId xmlns:a16="http://schemas.microsoft.com/office/drawing/2014/main" id="{6B85DBB0-941E-4C37-912A-A3EB183CFCFC}"/>
              </a:ext>
            </a:extLst>
          </p:cNvPr>
          <p:cNvPicPr>
            <a:picLocks noChangeAspect="1"/>
          </p:cNvPicPr>
          <p:nvPr/>
        </p:nvPicPr>
        <p:blipFill>
          <a:blip r:embed="rId4"/>
          <a:stretch>
            <a:fillRect/>
          </a:stretch>
        </p:blipFill>
        <p:spPr>
          <a:xfrm>
            <a:off x="6688585" y="4983550"/>
            <a:ext cx="1711344" cy="1711344"/>
          </a:xfrm>
          <a:prstGeom prst="rect">
            <a:avLst/>
          </a:prstGeom>
        </p:spPr>
      </p:pic>
      <p:pic>
        <p:nvPicPr>
          <p:cNvPr id="7" name="Picture 6">
            <a:extLst>
              <a:ext uri="{FF2B5EF4-FFF2-40B4-BE49-F238E27FC236}">
                <a16:creationId xmlns:a16="http://schemas.microsoft.com/office/drawing/2014/main" id="{FF9C948A-4A86-4FB1-ACA2-F88CEDC85B52}"/>
              </a:ext>
            </a:extLst>
          </p:cNvPr>
          <p:cNvPicPr>
            <a:picLocks noChangeAspect="1"/>
          </p:cNvPicPr>
          <p:nvPr/>
        </p:nvPicPr>
        <p:blipFill rotWithShape="1">
          <a:blip r:embed="rId5"/>
          <a:srcRect t="15104" b="10782"/>
          <a:stretch/>
        </p:blipFill>
        <p:spPr>
          <a:xfrm>
            <a:off x="9229041" y="5074024"/>
            <a:ext cx="1666282" cy="1620870"/>
          </a:xfrm>
          <a:prstGeom prst="rect">
            <a:avLst/>
          </a:prstGeom>
        </p:spPr>
      </p:pic>
    </p:spTree>
    <p:extLst>
      <p:ext uri="{BB962C8B-B14F-4D97-AF65-F5344CB8AC3E}">
        <p14:creationId xmlns:p14="http://schemas.microsoft.com/office/powerpoint/2010/main" val="381713122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975758FC-BEF2-46A4-9942-EFD5C1C37EC0}"/>
              </a:ext>
            </a:extLst>
          </p:cNvPr>
          <p:cNvSpPr txBox="1"/>
          <p:nvPr/>
        </p:nvSpPr>
        <p:spPr>
          <a:xfrm>
            <a:off x="1475173" y="1589103"/>
            <a:ext cx="9241654" cy="584775"/>
          </a:xfrm>
          <a:prstGeom prst="rect">
            <a:avLst/>
          </a:prstGeom>
          <a:noFill/>
        </p:spPr>
        <p:txBody>
          <a:bodyPr wrap="square" rtlCol="0">
            <a:spAutoFit/>
          </a:bodyPr>
          <a:lstStyle/>
          <a:p>
            <a:pPr algn="ctr"/>
            <a:r>
              <a:rPr lang="en-GB" sz="3200" b="1" dirty="0">
                <a:latin typeface="Sassoon Infant Std" panose="020B0503020103030203" pitchFamily="34" charset="0"/>
              </a:rPr>
              <a:t>Things to bring everyday:</a:t>
            </a:r>
          </a:p>
        </p:txBody>
      </p:sp>
      <p:sp>
        <p:nvSpPr>
          <p:cNvPr id="3" name="TextBox 2">
            <a:extLst>
              <a:ext uri="{FF2B5EF4-FFF2-40B4-BE49-F238E27FC236}">
                <a16:creationId xmlns:a16="http://schemas.microsoft.com/office/drawing/2014/main" id="{825B8A67-5CBC-450F-A5B1-6F6361906FC1}"/>
              </a:ext>
            </a:extLst>
          </p:cNvPr>
          <p:cNvSpPr txBox="1"/>
          <p:nvPr/>
        </p:nvSpPr>
        <p:spPr>
          <a:xfrm>
            <a:off x="440924" y="2322315"/>
            <a:ext cx="11310152" cy="1938992"/>
          </a:xfrm>
          <a:prstGeom prst="rect">
            <a:avLst/>
          </a:prstGeom>
          <a:noFill/>
        </p:spPr>
        <p:txBody>
          <a:bodyPr wrap="square" rtlCol="0">
            <a:spAutoFit/>
          </a:bodyPr>
          <a:lstStyle/>
          <a:p>
            <a:r>
              <a:rPr lang="en-GB" sz="2400" b="1" dirty="0">
                <a:latin typeface="Sassoon Infant Std" panose="020B0503020103030203" pitchFamily="34" charset="0"/>
              </a:rPr>
              <a:t>School Bag- </a:t>
            </a:r>
            <a:r>
              <a:rPr lang="en-GB" sz="2400" dirty="0">
                <a:latin typeface="Sassoon Infant Std" panose="020B0503020103030203" pitchFamily="34" charset="0"/>
              </a:rPr>
              <a:t>Named</a:t>
            </a:r>
            <a:endParaRPr lang="en-GB" sz="2400" b="1" dirty="0">
              <a:latin typeface="Sassoon Infant Std" panose="020B0503020103030203" pitchFamily="34" charset="0"/>
            </a:endParaRPr>
          </a:p>
          <a:p>
            <a:r>
              <a:rPr lang="en-GB" sz="2400" b="1" dirty="0">
                <a:latin typeface="Sassoon Infant Std" panose="020B0503020103030203" pitchFamily="34" charset="0"/>
              </a:rPr>
              <a:t>Folder- </a:t>
            </a:r>
            <a:r>
              <a:rPr lang="en-GB" sz="2400" dirty="0">
                <a:latin typeface="Sassoon Infant Std" panose="020B0503020103030203" pitchFamily="34" charset="0"/>
              </a:rPr>
              <a:t>Will be given once your child starts school. </a:t>
            </a:r>
            <a:endParaRPr lang="en-GB" sz="2400" b="1" dirty="0">
              <a:latin typeface="Sassoon Infant Std" panose="020B0503020103030203" pitchFamily="34" charset="0"/>
            </a:endParaRPr>
          </a:p>
          <a:p>
            <a:r>
              <a:rPr lang="en-GB" sz="2400" b="1" dirty="0">
                <a:latin typeface="Sassoon Infant Std" panose="020B0503020103030203" pitchFamily="34" charset="0"/>
              </a:rPr>
              <a:t>Reading Record- </a:t>
            </a:r>
            <a:r>
              <a:rPr lang="en-GB" sz="2400" dirty="0">
                <a:latin typeface="Sassoon Infant Std" panose="020B0503020103030203" pitchFamily="34" charset="0"/>
              </a:rPr>
              <a:t>Will be given once your child starts school. </a:t>
            </a:r>
            <a:endParaRPr lang="en-GB" sz="2400" b="1" dirty="0">
              <a:latin typeface="Sassoon Infant Std" panose="020B0503020103030203" pitchFamily="34" charset="0"/>
            </a:endParaRPr>
          </a:p>
          <a:p>
            <a:r>
              <a:rPr lang="en-GB" sz="2400" b="1" dirty="0">
                <a:latin typeface="Sassoon Infant Std" panose="020B0503020103030203" pitchFamily="34" charset="0"/>
              </a:rPr>
              <a:t>Water Bottle- </a:t>
            </a:r>
            <a:r>
              <a:rPr lang="en-GB" sz="2400" dirty="0">
                <a:latin typeface="Sassoon Infant Std" panose="020B0503020103030203" pitchFamily="34" charset="0"/>
              </a:rPr>
              <a:t>Named and only containing water, no juice please.</a:t>
            </a:r>
          </a:p>
          <a:p>
            <a:r>
              <a:rPr lang="en-GB" sz="2400" b="1" dirty="0">
                <a:latin typeface="Sassoon Infant Std" panose="020B0503020103030203" pitchFamily="34" charset="0"/>
              </a:rPr>
              <a:t>Lunch box- </a:t>
            </a:r>
            <a:r>
              <a:rPr lang="en-GB" sz="2400" dirty="0">
                <a:latin typeface="Sassoon Infant Std" panose="020B0503020103030203" pitchFamily="34" charset="0"/>
              </a:rPr>
              <a:t>If not having school lunches- please no nut products. </a:t>
            </a:r>
          </a:p>
        </p:txBody>
      </p:sp>
      <p:pic>
        <p:nvPicPr>
          <p:cNvPr id="4098" name="Picture 2" descr="Kids Flip-Top Water Bottle | Children Drinks Bottle | LittleLife Latvia">
            <a:extLst>
              <a:ext uri="{FF2B5EF4-FFF2-40B4-BE49-F238E27FC236}">
                <a16:creationId xmlns:a16="http://schemas.microsoft.com/office/drawing/2014/main" id="{EEF6ABFC-E37A-4B10-8624-B74D7212DA9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57291" y="4473605"/>
            <a:ext cx="2189085" cy="2189085"/>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7">
            <a:extLst>
              <a:ext uri="{FF2B5EF4-FFF2-40B4-BE49-F238E27FC236}">
                <a16:creationId xmlns:a16="http://schemas.microsoft.com/office/drawing/2014/main" id="{8FA7082B-1B24-4E49-8A83-3D63E0656576}"/>
              </a:ext>
            </a:extLst>
          </p:cNvPr>
          <p:cNvPicPr>
            <a:picLocks noChangeAspect="1"/>
          </p:cNvPicPr>
          <p:nvPr/>
        </p:nvPicPr>
        <p:blipFill>
          <a:blip r:embed="rId3"/>
          <a:stretch>
            <a:fillRect/>
          </a:stretch>
        </p:blipFill>
        <p:spPr>
          <a:xfrm>
            <a:off x="5001457" y="4473604"/>
            <a:ext cx="2189085" cy="2189085"/>
          </a:xfrm>
          <a:prstGeom prst="rect">
            <a:avLst/>
          </a:prstGeom>
        </p:spPr>
      </p:pic>
      <p:pic>
        <p:nvPicPr>
          <p:cNvPr id="9" name="Picture 8">
            <a:extLst>
              <a:ext uri="{FF2B5EF4-FFF2-40B4-BE49-F238E27FC236}">
                <a16:creationId xmlns:a16="http://schemas.microsoft.com/office/drawing/2014/main" id="{C8D09FA4-2B3F-4D05-BE14-74746DF2EFA9}"/>
              </a:ext>
            </a:extLst>
          </p:cNvPr>
          <p:cNvPicPr>
            <a:picLocks noChangeAspect="1"/>
          </p:cNvPicPr>
          <p:nvPr/>
        </p:nvPicPr>
        <p:blipFill>
          <a:blip r:embed="rId4"/>
          <a:stretch>
            <a:fillRect/>
          </a:stretch>
        </p:blipFill>
        <p:spPr>
          <a:xfrm>
            <a:off x="9061008" y="4375948"/>
            <a:ext cx="1573701" cy="2384396"/>
          </a:xfrm>
          <a:prstGeom prst="rect">
            <a:avLst/>
          </a:prstGeom>
        </p:spPr>
      </p:pic>
    </p:spTree>
    <p:extLst>
      <p:ext uri="{BB962C8B-B14F-4D97-AF65-F5344CB8AC3E}">
        <p14:creationId xmlns:p14="http://schemas.microsoft.com/office/powerpoint/2010/main" val="165204902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975758FC-BEF2-46A4-9942-EFD5C1C37EC0}"/>
              </a:ext>
            </a:extLst>
          </p:cNvPr>
          <p:cNvSpPr txBox="1"/>
          <p:nvPr/>
        </p:nvSpPr>
        <p:spPr>
          <a:xfrm>
            <a:off x="106532" y="1589103"/>
            <a:ext cx="11762913" cy="584775"/>
          </a:xfrm>
          <a:prstGeom prst="rect">
            <a:avLst/>
          </a:prstGeom>
          <a:noFill/>
        </p:spPr>
        <p:txBody>
          <a:bodyPr wrap="square" rtlCol="0">
            <a:spAutoFit/>
          </a:bodyPr>
          <a:lstStyle/>
          <a:p>
            <a:pPr algn="ctr"/>
            <a:r>
              <a:rPr lang="en-GB" sz="3200" b="1" dirty="0">
                <a:latin typeface="Sassoon Infant Std" panose="020B0503020103030203" pitchFamily="34" charset="0"/>
              </a:rPr>
              <a:t>School </a:t>
            </a:r>
            <a:r>
              <a:rPr lang="en-GB" sz="3200" b="1">
                <a:latin typeface="Sassoon Infant Std" panose="020B0503020103030203" pitchFamily="34" charset="0"/>
              </a:rPr>
              <a:t>Readiness Activities</a:t>
            </a:r>
            <a:endParaRPr lang="en-GB" sz="3200" b="1" dirty="0">
              <a:latin typeface="Sassoon Infant Std" panose="020B0503020103030203" pitchFamily="34" charset="0"/>
            </a:endParaRPr>
          </a:p>
        </p:txBody>
      </p:sp>
      <p:sp>
        <p:nvSpPr>
          <p:cNvPr id="3" name="TextBox 2">
            <a:extLst>
              <a:ext uri="{FF2B5EF4-FFF2-40B4-BE49-F238E27FC236}">
                <a16:creationId xmlns:a16="http://schemas.microsoft.com/office/drawing/2014/main" id="{825B8A67-5CBC-450F-A5B1-6F6361906FC1}"/>
              </a:ext>
            </a:extLst>
          </p:cNvPr>
          <p:cNvSpPr txBox="1"/>
          <p:nvPr/>
        </p:nvSpPr>
        <p:spPr>
          <a:xfrm>
            <a:off x="440924" y="2322315"/>
            <a:ext cx="11330866" cy="3416320"/>
          </a:xfrm>
          <a:prstGeom prst="rect">
            <a:avLst/>
          </a:prstGeom>
          <a:noFill/>
        </p:spPr>
        <p:txBody>
          <a:bodyPr wrap="square" rtlCol="0">
            <a:spAutoFit/>
          </a:bodyPr>
          <a:lstStyle/>
          <a:p>
            <a:pPr marL="342900" indent="-342900">
              <a:buFont typeface="Arial" panose="020B0604020202020204" pitchFamily="34" charset="0"/>
              <a:buChar char="•"/>
            </a:pPr>
            <a:r>
              <a:rPr lang="en-GB" sz="2400" b="1" dirty="0">
                <a:latin typeface="Sassoon Infant Std" panose="020B0503020103030203" pitchFamily="34" charset="0"/>
              </a:rPr>
              <a:t>Listening games- </a:t>
            </a:r>
            <a:r>
              <a:rPr lang="en-GB" sz="2400" dirty="0">
                <a:latin typeface="Sassoon Infant Std" panose="020B0503020103030203" pitchFamily="34" charset="0"/>
              </a:rPr>
              <a:t>listen to sounds in the environment, make different animal sounds with your voice</a:t>
            </a:r>
          </a:p>
          <a:p>
            <a:pPr marL="342900" indent="-342900">
              <a:buFont typeface="Arial" panose="020B0604020202020204" pitchFamily="34" charset="0"/>
              <a:buChar char="•"/>
            </a:pPr>
            <a:r>
              <a:rPr lang="en-GB" sz="2400" b="1" dirty="0">
                <a:latin typeface="Sassoon Infant Std" panose="020B0503020103030203" pitchFamily="34" charset="0"/>
              </a:rPr>
              <a:t>Fine motor- </a:t>
            </a:r>
            <a:r>
              <a:rPr lang="en-GB" sz="2400" dirty="0">
                <a:latin typeface="Sassoon Infant Std" panose="020B0503020103030203" pitchFamily="34" charset="0"/>
              </a:rPr>
              <a:t>to strength hands ready for writing- threading, tweezers, playdough. </a:t>
            </a:r>
          </a:p>
          <a:p>
            <a:pPr marL="342900" indent="-342900">
              <a:buFont typeface="Arial" panose="020B0604020202020204" pitchFamily="34" charset="0"/>
              <a:buChar char="•"/>
            </a:pPr>
            <a:r>
              <a:rPr lang="en-GB" sz="2400" b="1" dirty="0">
                <a:latin typeface="Sassoon Infant Std" panose="020B0503020103030203" pitchFamily="34" charset="0"/>
              </a:rPr>
              <a:t>Independence and Self Care- </a:t>
            </a:r>
            <a:r>
              <a:rPr lang="en-GB" sz="2400" dirty="0">
                <a:latin typeface="Sassoon Infant Std" panose="020B0503020103030203" pitchFamily="34" charset="0"/>
              </a:rPr>
              <a:t>Practise putting on uniform and P.E. kit. Put on school shoes, practise recognising name and labels in clothing. Learn how to wash hands correctly and use a tissue. </a:t>
            </a:r>
            <a:endParaRPr lang="en-GB" sz="2400" b="1" dirty="0">
              <a:latin typeface="Sassoon Infant Std" panose="020B0503020103030203" pitchFamily="34" charset="0"/>
            </a:endParaRPr>
          </a:p>
          <a:p>
            <a:pPr marL="342900" indent="-342900">
              <a:buFont typeface="Arial" panose="020B0604020202020204" pitchFamily="34" charset="0"/>
              <a:buChar char="•"/>
            </a:pPr>
            <a:r>
              <a:rPr lang="en-GB" sz="2400" b="1" dirty="0">
                <a:latin typeface="Sassoon Infant Std" panose="020B0503020103030203" pitchFamily="34" charset="0"/>
              </a:rPr>
              <a:t>Read books- </a:t>
            </a:r>
            <a:r>
              <a:rPr lang="en-GB" sz="2400" dirty="0">
                <a:latin typeface="Sassoon Infant Std" panose="020B0503020103030203" pitchFamily="34" charset="0"/>
              </a:rPr>
              <a:t>There are lots of books about starting school. You could also listen to stories in our Virtual Library on the Website. We will also be adding videos to Tapestry over the summer. </a:t>
            </a:r>
            <a:endParaRPr lang="en-GB" sz="2400" b="1" dirty="0">
              <a:latin typeface="Sassoon Infant Std" panose="020B0503020103030203" pitchFamily="34" charset="0"/>
            </a:endParaRPr>
          </a:p>
        </p:txBody>
      </p:sp>
    </p:spTree>
    <p:extLst>
      <p:ext uri="{BB962C8B-B14F-4D97-AF65-F5344CB8AC3E}">
        <p14:creationId xmlns:p14="http://schemas.microsoft.com/office/powerpoint/2010/main" val="309769844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1586</TotalTime>
  <Words>922</Words>
  <Application>Microsoft Office PowerPoint</Application>
  <PresentationFormat>Widescreen</PresentationFormat>
  <Paragraphs>84</Paragraphs>
  <Slides>18</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18</vt:i4>
      </vt:variant>
    </vt:vector>
  </HeadingPairs>
  <TitlesOfParts>
    <vt:vector size="23" baseType="lpstr">
      <vt:lpstr>Arial</vt:lpstr>
      <vt:lpstr>Calibri</vt:lpstr>
      <vt:lpstr>Calibri Light</vt:lpstr>
      <vt:lpstr>Sassoon Infant Std</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Isabelle Pitman</dc:creator>
  <cp:lastModifiedBy>J Bird</cp:lastModifiedBy>
  <cp:revision>31</cp:revision>
  <dcterms:created xsi:type="dcterms:W3CDTF">2021-06-25T09:04:48Z</dcterms:created>
  <dcterms:modified xsi:type="dcterms:W3CDTF">2026-11-06T10:25:38Z</dcterms:modified>
</cp:coreProperties>
</file>