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1"/>
  </p:notesMasterIdLst>
  <p:sldIdLst>
    <p:sldId id="256" r:id="rId2"/>
    <p:sldId id="258" r:id="rId3"/>
    <p:sldId id="271" r:id="rId4"/>
    <p:sldId id="270" r:id="rId5"/>
    <p:sldId id="272" r:id="rId6"/>
    <p:sldId id="274" r:id="rId7"/>
    <p:sldId id="273" r:id="rId8"/>
    <p:sldId id="275" r:id="rId9"/>
    <p:sldId id="276" r:id="rId10"/>
    <p:sldId id="277" r:id="rId11"/>
    <p:sldId id="278" r:id="rId12"/>
    <p:sldId id="281" r:id="rId13"/>
    <p:sldId id="279" r:id="rId14"/>
    <p:sldId id="280" r:id="rId15"/>
    <p:sldId id="282" r:id="rId16"/>
    <p:sldId id="283" r:id="rId17"/>
    <p:sldId id="284" r:id="rId18"/>
    <p:sldId id="285" r:id="rId19"/>
    <p:sldId id="286" r:id="rId20"/>
    <p:sldId id="287" r:id="rId21"/>
    <p:sldId id="288" r:id="rId22"/>
    <p:sldId id="289" r:id="rId23"/>
    <p:sldId id="290" r:id="rId24"/>
    <p:sldId id="291" r:id="rId25"/>
    <p:sldId id="292" r:id="rId26"/>
    <p:sldId id="293" r:id="rId27"/>
    <p:sldId id="294" r:id="rId28"/>
    <p:sldId id="295" r:id="rId29"/>
    <p:sldId id="268"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002" autoAdjust="0"/>
    <p:restoredTop sz="92791" autoAdjust="0"/>
  </p:normalViewPr>
  <p:slideViewPr>
    <p:cSldViewPr snapToGrid="0">
      <p:cViewPr varScale="1">
        <p:scale>
          <a:sx n="101" d="100"/>
          <a:sy n="101" d="100"/>
        </p:scale>
        <p:origin x="43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p:cNvSpPr>
            <a:spLocks noGrp="1"/>
          </p:cNvSpPr>
          <p:nvPr>
            <p:ph type="hdr" sz="quarter"/>
          </p:nvPr>
        </p:nvSpPr>
        <p:spPr>
          <a:prstGeom prst="rect">
            <a:avLst/>
          </a:prstGeom>
        </p:spPr>
        <p:txBody>
          <a:bodyPr/>
          <a:lstStyle/>
          <a:p>
            <a:endParaRPr/>
          </a:p>
        </p:txBody>
      </p:sp>
      <p:sp>
        <p:nvSpPr>
          <p:cNvPr id="3" name="Date Placeholder"/>
          <p:cNvSpPr>
            <a:spLocks noGrp="1"/>
          </p:cNvSpPr>
          <p:nvPr>
            <p:ph type="dt" sz="quarter" idx="1"/>
          </p:nvPr>
        </p:nvSpPr>
        <p:spPr>
          <a:prstGeom prst="rect">
            <a:avLst/>
          </a:prstGeom>
        </p:spPr>
        <p:txBody>
          <a:bodyPr/>
          <a:lstStyle/>
          <a:p>
            <a:endParaRPr/>
          </a:p>
        </p:txBody>
      </p:sp>
      <p:sp>
        <p:nvSpPr>
          <p:cNvPr id="4" name="Slide Image Placeholder"/>
          <p:cNvSpPr>
            <a:spLocks noGrp="1" noRot="1" noChangeAspect="1"/>
          </p:cNvSpPr>
          <p:nvPr>
            <p:ph type="sldImg" idx="2"/>
          </p:nvPr>
        </p:nvSpPr>
        <p:spPr>
          <a:prstGeom prst="rect">
            <a:avLst/>
          </a:prstGeom>
        </p:spPr>
        <p:txBody>
          <a:bodyPr/>
          <a:lstStyle/>
          <a:p>
            <a:endParaRPr/>
          </a:p>
        </p:txBody>
      </p:sp>
      <p:sp>
        <p:nvSpPr>
          <p:cNvPr id="5" name="Notes Placeholder"/>
          <p:cNvSpPr>
            <a:spLocks noGrp="1"/>
          </p:cNvSpPr>
          <p:nvPr>
            <p:ph type="body" sz="quarter" idx="3"/>
          </p:nvPr>
        </p:nvSpPr>
        <p:spPr>
          <a:prstGeom prst="rect">
            <a:avLst/>
          </a:prstGeom>
        </p:spPr>
        <p:txBody>
          <a:bodyPr/>
          <a:lstStyle/>
          <a:p>
            <a:endParaRPr/>
          </a:p>
        </p:txBody>
      </p:sp>
      <p:sp>
        <p:nvSpPr>
          <p:cNvPr id="6" name="Footer Placeholder"/>
          <p:cNvSpPr>
            <a:spLocks noGrp="1"/>
          </p:cNvSpPr>
          <p:nvPr>
            <p:ph type="ftr" sz="quarter" idx="4"/>
          </p:nvPr>
        </p:nvSpPr>
        <p:spPr>
          <a:prstGeom prst="rect">
            <a:avLst/>
          </a:prstGeom>
        </p:spPr>
        <p:txBody>
          <a:bodyPr/>
          <a:lstStyle/>
          <a:p>
            <a:endParaRPr/>
          </a:p>
        </p:txBody>
      </p:sp>
      <p:sp>
        <p:nvSpPr>
          <p:cNvPr id="7" name="Slide Number Placeholder"/>
          <p:cNvSpPr>
            <a:spLocks noGrp="1"/>
          </p:cNvSpPr>
          <p:nvPr>
            <p:ph type="sldNum" sz="quarter" idx="5"/>
          </p:nvPr>
        </p:nvSpPr>
        <p:spPr>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dirty="0"/>
              <a:t>Welcome families and introduce the idea that every part of the Year R curriculum helps children travel towards the same shared destinations.</a:t>
            </a:r>
            <a:endParaRPr lang="en-US" dirty="0"/>
          </a:p>
          <a:p>
            <a:r>
              <a:rPr lang="en-US" dirty="0"/>
              <a:t>Welcome, and thank you for coming. Tonight is really about giving you an overview of what learning looks like in Year R and how all the different parts of our curriculum fit together.</a:t>
            </a:r>
          </a:p>
          <a:p>
            <a:r>
              <a:rPr lang="en-US" dirty="0"/>
              <a:t>Everything we do in Year R is designed to build the knowledge, skills, confidence and independence children need for the next stage of their journey.</a:t>
            </a:r>
          </a:p>
          <a:p>
            <a:r>
              <a:rPr lang="en-US" dirty="0"/>
              <a:t>You’ll hear us mention things like Little Wandle, White Rose, Forest School and Curiosity Hour, but these aren’t separate parts working in isolation. They are all different routes helping children move towards our shared destinations.”</a:t>
            </a:r>
          </a:p>
          <a:p>
            <a:r>
              <a:rPr lang="en-US" dirty="0"/>
              <a:t>One of the most important things to understand about Year R is that learning doesn’t always look like sitting at a table with a teacher.</a:t>
            </a:r>
          </a:p>
          <a:p>
            <a:r>
              <a:rPr lang="en-US" dirty="0"/>
              <a:t>There is a careful balance of adult-led teaching, purposeful play, continuous provision and first-hand experiences.</a:t>
            </a:r>
          </a:p>
          <a:p>
            <a:r>
              <a:rPr lang="en-US" dirty="0"/>
              <a:t>Sometimes we will explicitly teach a new skill or idea. Children then need lots of opportunities to </a:t>
            </a:r>
            <a:r>
              <a:rPr lang="en-US" dirty="0" err="1"/>
              <a:t>practise</a:t>
            </a:r>
            <a:r>
              <a:rPr lang="en-US" dirty="0"/>
              <a:t> it, revisit it and apply it for themselves.</a:t>
            </a:r>
          </a:p>
          <a:p>
            <a:r>
              <a:rPr lang="en-US" dirty="0"/>
              <a:t>So if you walk into the classroom, you might see a child building, drawing, talking, digging outside or role-playing. There will often be lots of learning happening within that activity.</a:t>
            </a:r>
          </a:p>
          <a:p>
            <a:r>
              <a:rPr lang="en-US" dirty="0"/>
              <a:t>Our job as adults is to observe, question, model, introduce vocabulary and extend their thinking</a:t>
            </a:r>
          </a:p>
          <a:p>
            <a:endParaRPr lang="en-US" dirty="0"/>
          </a:p>
          <a:p>
            <a:endParaRPr lang="en-US" dirty="0"/>
          </a:p>
          <a:p>
            <a:r>
              <a:rPr lang="en-US" dirty="0"/>
              <a:t>“Everything we do in Year R is designed to build the knowledge, skills, confidence and independence children need for the next stage of their journey.”</a:t>
            </a:r>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dirty="0"/>
              <a:t>Reassure parents that play has a clear purpose. Adults observe, teach, model and extend learning throughout the day.</a:t>
            </a:r>
          </a:p>
          <a:p>
            <a:endParaRPr dirty="0"/>
          </a:p>
          <a:p>
            <a:r>
              <a:rPr dirty="0"/>
              <a:t>Brand reference: Chalfont St Peter Little Citizens poster supplied by the user. School curriculum page: https://www.chalfontstpeterinfantschool.co.uk/curriculum-1/</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seven areas are interconnected. A child building outside might be developing language, mathematics, physical skills, teamwork, problem-solving and creativity all at the same time.</a:t>
            </a:r>
          </a:p>
          <a:p>
            <a:r>
              <a:rPr lang="en-US" dirty="0"/>
              <a:t>Explain the tree- without a strong trunk (prime areas) the branches don’t flourish (specific areas).</a:t>
            </a:r>
            <a:endParaRPr lang="en-GB" dirty="0"/>
          </a:p>
        </p:txBody>
      </p:sp>
      <p:sp>
        <p:nvSpPr>
          <p:cNvPr id="4" name="Slide Number Placeholder 3"/>
          <p:cNvSpPr>
            <a:spLocks noGrp="1"/>
          </p:cNvSpPr>
          <p:nvPr>
            <p:ph type="sldNum" sz="quarter" idx="5"/>
          </p:nvPr>
        </p:nvSpPr>
        <p:spPr/>
        <p:txBody>
          <a:bodyPr/>
          <a:lstStyle/>
          <a:p>
            <a:endParaRPr lang="en-GB"/>
          </a:p>
        </p:txBody>
      </p:sp>
    </p:spTree>
    <p:extLst>
      <p:ext uri="{BB962C8B-B14F-4D97-AF65-F5344CB8AC3E}">
        <p14:creationId xmlns:p14="http://schemas.microsoft.com/office/powerpoint/2010/main" val="7535009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really what our curriculum is all about.</a:t>
            </a:r>
          </a:p>
          <a:p>
            <a:r>
              <a:rPr lang="en-US" dirty="0"/>
              <a:t>By the end of Year R, we want our children to be happy, confident, curious, increasingly independent and resilient.</a:t>
            </a:r>
          </a:p>
          <a:p>
            <a:r>
              <a:rPr lang="en-US" dirty="0"/>
              <a:t>Alongside that, we want them to begin seeing themselves as readers, writers, mathematicians, investigators, explorers, problem-solvers, friends and communicators.</a:t>
            </a:r>
          </a:p>
          <a:p>
            <a:r>
              <a:rPr lang="en-US" dirty="0"/>
              <a:t>Not every child will reach those destinations in exactly the same way or at exactly the same time, but these are the qualities we are continually developing throughout the year.</a:t>
            </a:r>
          </a:p>
          <a:p>
            <a:endParaRPr lang="en-GB" dirty="0"/>
          </a:p>
        </p:txBody>
      </p:sp>
      <p:sp>
        <p:nvSpPr>
          <p:cNvPr id="4" name="Slide Number Placeholder 3"/>
          <p:cNvSpPr>
            <a:spLocks noGrp="1"/>
          </p:cNvSpPr>
          <p:nvPr>
            <p:ph type="sldNum" sz="quarter" idx="5"/>
          </p:nvPr>
        </p:nvSpPr>
        <p:spPr/>
        <p:txBody>
          <a:bodyPr/>
          <a:lstStyle/>
          <a:p>
            <a:endParaRPr lang="en-GB"/>
          </a:p>
        </p:txBody>
      </p:sp>
    </p:spTree>
    <p:extLst>
      <p:ext uri="{BB962C8B-B14F-4D97-AF65-F5344CB8AC3E}">
        <p14:creationId xmlns:p14="http://schemas.microsoft.com/office/powerpoint/2010/main" val="23767516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Communication and language underpins almost everything children do in Year R.</a:t>
            </a:r>
          </a:p>
          <a:p>
            <a:r>
              <a:rPr lang="en-US" dirty="0"/>
              <a:t>We want children to become increasingly confident at expressing their ideas, listening to others and having conversations back and forth.</a:t>
            </a:r>
          </a:p>
          <a:p>
            <a:r>
              <a:rPr lang="en-US" dirty="0"/>
              <a:t>We work on listening carefully, following instructions, answering questions and using increasingly rich vocabulary.</a:t>
            </a:r>
          </a:p>
          <a:p>
            <a:r>
              <a:rPr lang="en-US" dirty="0"/>
              <a:t>Story time is really important for this because children hear vocabulary and sentence structures that they might not necessarily encounter in everyday conversation.</a:t>
            </a:r>
          </a:p>
          <a:p>
            <a:r>
              <a:rPr lang="en-US" dirty="0"/>
              <a:t>We also give children lots of opportunities to talk through role play, partner work, group discussions and during their play.</a:t>
            </a:r>
          </a:p>
          <a:p>
            <a:r>
              <a:rPr lang="en-US" dirty="0"/>
              <a:t>One of the biggest messages here is that talk is the foundation for reading, writing and learning.”</a:t>
            </a:r>
          </a:p>
        </p:txBody>
      </p:sp>
      <p:sp>
        <p:nvSpPr>
          <p:cNvPr id="4" name="Slide Number Placeholder 3"/>
          <p:cNvSpPr>
            <a:spLocks noGrp="1"/>
          </p:cNvSpPr>
          <p:nvPr>
            <p:ph type="sldNum" sz="quarter" idx="5"/>
          </p:nvPr>
        </p:nvSpPr>
        <p:spPr/>
        <p:txBody>
          <a:bodyPr/>
          <a:lstStyle/>
          <a:p>
            <a:endParaRPr lang="en-GB"/>
          </a:p>
        </p:txBody>
      </p:sp>
    </p:spTree>
    <p:extLst>
      <p:ext uri="{BB962C8B-B14F-4D97-AF65-F5344CB8AC3E}">
        <p14:creationId xmlns:p14="http://schemas.microsoft.com/office/powerpoint/2010/main" val="3042947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huge part of Year R is helping children learn how to manage themselves and be part of a group.</a:t>
            </a:r>
          </a:p>
          <a:p>
            <a:r>
              <a:rPr lang="en-US" dirty="0"/>
              <a:t>We work on recognising emotions, beginning to regulate those emotions with support, taking turns, making friendships and resolving small disagreements.</a:t>
            </a:r>
          </a:p>
          <a:p>
            <a:r>
              <a:rPr lang="en-US" dirty="0"/>
              <a:t>We also place a big emphasis on independence — managing belongings, following routines, knowing where things go and having a go before immediately asking an adult.</a:t>
            </a:r>
          </a:p>
          <a:p>
            <a:r>
              <a:rPr lang="en-US" dirty="0"/>
              <a:t>Independence doesn’t mean children never need help. It means beginning to </a:t>
            </a:r>
            <a:r>
              <a:rPr lang="en-US" dirty="0" err="1"/>
              <a:t>recognise</a:t>
            </a:r>
            <a:r>
              <a:rPr lang="en-US" dirty="0"/>
              <a:t> what they can do themselves and when they do need to ask for support.</a:t>
            </a:r>
          </a:p>
          <a:p>
            <a:r>
              <a:rPr lang="en-US" dirty="0"/>
              <a:t>We also have weekly PSHE </a:t>
            </a:r>
            <a:r>
              <a:rPr lang="en-US" dirty="0" err="1"/>
              <a:t>lesons</a:t>
            </a:r>
            <a:r>
              <a:rPr lang="en-US" dirty="0"/>
              <a:t> as well as weekly My Happy Mind, which supports this area.”</a:t>
            </a:r>
          </a:p>
        </p:txBody>
      </p:sp>
      <p:sp>
        <p:nvSpPr>
          <p:cNvPr id="4" name="Slide Number Placeholder 3"/>
          <p:cNvSpPr>
            <a:spLocks noGrp="1"/>
          </p:cNvSpPr>
          <p:nvPr>
            <p:ph type="sldNum" sz="quarter" idx="5"/>
          </p:nvPr>
        </p:nvSpPr>
        <p:spPr/>
        <p:txBody>
          <a:bodyPr/>
          <a:lstStyle/>
          <a:p>
            <a:endParaRPr lang="en-GB"/>
          </a:p>
        </p:txBody>
      </p:sp>
    </p:spTree>
    <p:extLst>
      <p:ext uri="{BB962C8B-B14F-4D97-AF65-F5344CB8AC3E}">
        <p14:creationId xmlns:p14="http://schemas.microsoft.com/office/powerpoint/2010/main" val="17849916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Strong shoulders → strong hands → controlled fingers → confident writers</a:t>
            </a:r>
          </a:p>
          <a:p>
            <a:r>
              <a:rPr lang="en-US" dirty="0"/>
              <a:t>Weekly P.E lessons with a coach/ dance teacher </a:t>
            </a:r>
            <a:endParaRPr lang="en-GB" dirty="0"/>
          </a:p>
        </p:txBody>
      </p:sp>
      <p:sp>
        <p:nvSpPr>
          <p:cNvPr id="4" name="Slide Number Placeholder 3"/>
          <p:cNvSpPr>
            <a:spLocks noGrp="1"/>
          </p:cNvSpPr>
          <p:nvPr>
            <p:ph type="sldNum" sz="quarter" idx="5"/>
          </p:nvPr>
        </p:nvSpPr>
        <p:spPr/>
        <p:txBody>
          <a:bodyPr/>
          <a:lstStyle/>
          <a:p>
            <a:endParaRPr lang="en-GB"/>
          </a:p>
        </p:txBody>
      </p:sp>
    </p:spTree>
    <p:extLst>
      <p:ext uri="{BB962C8B-B14F-4D97-AF65-F5344CB8AC3E}">
        <p14:creationId xmlns:p14="http://schemas.microsoft.com/office/powerpoint/2010/main" val="42148849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Weekly art activity starts after half term, children each have a sketch book </a:t>
            </a:r>
          </a:p>
          <a:p>
            <a:r>
              <a:rPr lang="en-US" dirty="0"/>
              <a:t>Weekly music lesson </a:t>
            </a:r>
          </a:p>
          <a:p>
            <a:r>
              <a:rPr lang="en-US" dirty="0"/>
              <a:t>This area gives children opportunities to express ideas in different ways.</a:t>
            </a:r>
          </a:p>
          <a:p>
            <a:r>
              <a:rPr lang="en-US" dirty="0"/>
              <a:t>That might be through painting, drawing, sculpture, singing, music, dancing, role play or creating models.</a:t>
            </a:r>
          </a:p>
          <a:p>
            <a:r>
              <a:rPr lang="en-US" dirty="0"/>
              <a:t>We want children to experiment rather than feeling there is always one correct outcome.</a:t>
            </a:r>
          </a:p>
          <a:p>
            <a:r>
              <a:rPr lang="en-US" dirty="0"/>
              <a:t>So we are interested in the process as well as the final product — why did they choose that material? What did they change? What worked?</a:t>
            </a:r>
          </a:p>
          <a:p>
            <a:endParaRPr lang="en-GB" dirty="0"/>
          </a:p>
        </p:txBody>
      </p:sp>
      <p:sp>
        <p:nvSpPr>
          <p:cNvPr id="4" name="Slide Number Placeholder 3"/>
          <p:cNvSpPr>
            <a:spLocks noGrp="1"/>
          </p:cNvSpPr>
          <p:nvPr>
            <p:ph type="sldNum" sz="quarter" idx="5"/>
          </p:nvPr>
        </p:nvSpPr>
        <p:spPr/>
        <p:txBody>
          <a:bodyPr/>
          <a:lstStyle/>
          <a:p>
            <a:endParaRPr lang="en-GB"/>
          </a:p>
        </p:txBody>
      </p:sp>
    </p:spTree>
    <p:extLst>
      <p:ext uri="{BB962C8B-B14F-4D97-AF65-F5344CB8AC3E}">
        <p14:creationId xmlns:p14="http://schemas.microsoft.com/office/powerpoint/2010/main" val="8294607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Weekly science based lessons</a:t>
            </a:r>
          </a:p>
          <a:p>
            <a:r>
              <a:rPr lang="en-US" dirty="0"/>
              <a:t>Forest School</a:t>
            </a:r>
          </a:p>
          <a:p>
            <a:r>
              <a:rPr lang="en-US" dirty="0"/>
              <a:t>Termly topics </a:t>
            </a:r>
          </a:p>
          <a:p>
            <a:r>
              <a:rPr lang="en-US" dirty="0"/>
              <a:t>We look at their own lives and families, the past, different communities and cultures, the natural world and changes through the seasons.</a:t>
            </a:r>
          </a:p>
          <a:p>
            <a:r>
              <a:rPr lang="en-US" dirty="0"/>
              <a:t>We want children to notice things, ask questions and be interested in why things happen.</a:t>
            </a:r>
          </a:p>
          <a:p>
            <a:r>
              <a:rPr lang="en-US" dirty="0"/>
              <a:t>This area connects very closely with science and Forest School.</a:t>
            </a:r>
          </a:p>
          <a:p>
            <a:endParaRPr lang="en-GB" dirty="0"/>
          </a:p>
        </p:txBody>
      </p:sp>
      <p:sp>
        <p:nvSpPr>
          <p:cNvPr id="4" name="Slide Number Placeholder 3"/>
          <p:cNvSpPr>
            <a:spLocks noGrp="1"/>
          </p:cNvSpPr>
          <p:nvPr>
            <p:ph type="sldNum" sz="quarter" idx="5"/>
          </p:nvPr>
        </p:nvSpPr>
        <p:spPr/>
        <p:txBody>
          <a:bodyPr/>
          <a:lstStyle/>
          <a:p>
            <a:endParaRPr lang="en-GB"/>
          </a:p>
        </p:txBody>
      </p:sp>
    </p:spTree>
    <p:extLst>
      <p:ext uri="{BB962C8B-B14F-4D97-AF65-F5344CB8AC3E}">
        <p14:creationId xmlns:p14="http://schemas.microsoft.com/office/powerpoint/2010/main" val="1102222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of our biggest goals is for children to leave Year R seeing themselves as readers.</a:t>
            </a:r>
          </a:p>
          <a:p>
            <a:r>
              <a:rPr lang="en-US" dirty="0"/>
              <a:t>They learn to </a:t>
            </a:r>
            <a:r>
              <a:rPr lang="en-US" dirty="0" err="1"/>
              <a:t>recognise</a:t>
            </a:r>
            <a:r>
              <a:rPr lang="en-US" dirty="0"/>
              <a:t> sounds, blend those sounds together to read words and </a:t>
            </a:r>
            <a:r>
              <a:rPr lang="en-US" dirty="0" err="1"/>
              <a:t>recognise</a:t>
            </a:r>
            <a:r>
              <a:rPr lang="en-US" dirty="0"/>
              <a:t> tricky words that can’t always be decoded in the same way.</a:t>
            </a:r>
          </a:p>
          <a:p>
            <a:r>
              <a:rPr lang="en-US" dirty="0"/>
              <a:t>But reading is much more than just decoding.</a:t>
            </a:r>
          </a:p>
          <a:p>
            <a:r>
              <a:rPr lang="en-US" dirty="0"/>
              <a:t>We also want children to enjoy books, understand what they have read, talk about stories and become increasingly fluent.</a:t>
            </a:r>
          </a:p>
          <a:p>
            <a:r>
              <a:rPr lang="en-US" dirty="0"/>
              <a:t>We read aloud to children every day as well, because hearing rich stories and vocabulary is just as important as learning to decode.</a:t>
            </a:r>
          </a:p>
        </p:txBody>
      </p:sp>
      <p:sp>
        <p:nvSpPr>
          <p:cNvPr id="4" name="Slide Number Placeholder 3"/>
          <p:cNvSpPr>
            <a:spLocks noGrp="1"/>
          </p:cNvSpPr>
          <p:nvPr>
            <p:ph type="sldNum" sz="quarter" idx="5"/>
          </p:nvPr>
        </p:nvSpPr>
        <p:spPr/>
        <p:txBody>
          <a:bodyPr/>
          <a:lstStyle/>
          <a:p>
            <a:endParaRPr lang="en-GB"/>
          </a:p>
        </p:txBody>
      </p:sp>
    </p:spTree>
    <p:extLst>
      <p:ext uri="{BB962C8B-B14F-4D97-AF65-F5344CB8AC3E}">
        <p14:creationId xmlns:p14="http://schemas.microsoft.com/office/powerpoint/2010/main" val="30140239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Phonics home learning sheets will share what we have been learning each week.</a:t>
            </a:r>
          </a:p>
          <a:p>
            <a:r>
              <a:rPr lang="en-US" dirty="0"/>
              <a:t>We use Little Wandle Letters and Sounds Revised as our phonics </a:t>
            </a:r>
            <a:r>
              <a:rPr lang="en-US" dirty="0" err="1"/>
              <a:t>programme</a:t>
            </a:r>
            <a:r>
              <a:rPr lang="en-US" dirty="0"/>
              <a:t>.</a:t>
            </a:r>
          </a:p>
          <a:p>
            <a:r>
              <a:rPr lang="en-US" dirty="0"/>
              <a:t>Children have phonics every day.</a:t>
            </a:r>
          </a:p>
          <a:p>
            <a:r>
              <a:rPr lang="en-US" dirty="0"/>
              <a:t>At the beginning, we teach children individual sounds and the letters that represent those sounds.</a:t>
            </a:r>
          </a:p>
          <a:p>
            <a:r>
              <a:rPr lang="en-US" dirty="0"/>
              <a:t>We then teach them how to blend those sounds together for reading and segment words into sounds for spelling.</a:t>
            </a:r>
          </a:p>
          <a:p>
            <a:r>
              <a:rPr lang="en-US" dirty="0"/>
              <a:t>So although it can sometimes look like children are simply learning letters, they are actually developing a whole system that they can use independently when reading and writing.”</a:t>
            </a:r>
          </a:p>
          <a:p>
            <a:endParaRPr lang="en-GB" dirty="0"/>
          </a:p>
        </p:txBody>
      </p:sp>
      <p:sp>
        <p:nvSpPr>
          <p:cNvPr id="4" name="Slide Number Placeholder 3"/>
          <p:cNvSpPr>
            <a:spLocks noGrp="1"/>
          </p:cNvSpPr>
          <p:nvPr>
            <p:ph type="sldNum" sz="quarter" idx="5"/>
          </p:nvPr>
        </p:nvSpPr>
        <p:spPr/>
        <p:txBody>
          <a:bodyPr/>
          <a:lstStyle/>
          <a:p>
            <a:endParaRPr lang="en-GB"/>
          </a:p>
        </p:txBody>
      </p:sp>
    </p:spTree>
    <p:extLst>
      <p:ext uri="{BB962C8B-B14F-4D97-AF65-F5344CB8AC3E}">
        <p14:creationId xmlns:p14="http://schemas.microsoft.com/office/powerpoint/2010/main" val="39666845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 of the key skills is blending.</a:t>
            </a:r>
          </a:p>
          <a:p>
            <a:r>
              <a:rPr lang="en-US" dirty="0"/>
              <a:t>So rather than </a:t>
            </a:r>
            <a:r>
              <a:rPr lang="en-US" dirty="0" err="1"/>
              <a:t>memorising</a:t>
            </a:r>
            <a:r>
              <a:rPr lang="en-US" dirty="0"/>
              <a:t> every word, children learn that if they can </a:t>
            </a:r>
            <a:r>
              <a:rPr lang="en-US" dirty="0" err="1"/>
              <a:t>recognise</a:t>
            </a:r>
            <a:r>
              <a:rPr lang="en-US" dirty="0"/>
              <a:t> the sounds in a word, they can blend those sounds together.</a:t>
            </a:r>
          </a:p>
          <a:p>
            <a:r>
              <a:rPr lang="en-US" dirty="0"/>
              <a:t>For example, c-a-t becomes ‘cat’.</a:t>
            </a:r>
          </a:p>
          <a:p>
            <a:r>
              <a:rPr lang="en-US" dirty="0"/>
              <a:t>This gives them a strategy for approaching unfamiliar words.”</a:t>
            </a:r>
          </a:p>
          <a:p>
            <a:endParaRPr lang="en-GB" dirty="0"/>
          </a:p>
        </p:txBody>
      </p:sp>
      <p:sp>
        <p:nvSpPr>
          <p:cNvPr id="4" name="Slide Number Placeholder 3"/>
          <p:cNvSpPr>
            <a:spLocks noGrp="1"/>
          </p:cNvSpPr>
          <p:nvPr>
            <p:ph type="sldNum" sz="quarter" idx="5"/>
          </p:nvPr>
        </p:nvSpPr>
        <p:spPr/>
        <p:txBody>
          <a:bodyPr/>
          <a:lstStyle/>
          <a:p>
            <a:endParaRPr lang="en-GB"/>
          </a:p>
        </p:txBody>
      </p:sp>
    </p:spTree>
    <p:extLst>
      <p:ext uri="{BB962C8B-B14F-4D97-AF65-F5344CB8AC3E}">
        <p14:creationId xmlns:p14="http://schemas.microsoft.com/office/powerpoint/2010/main" val="30568676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Alongside decodable words, children learn tricky words.</a:t>
            </a:r>
          </a:p>
          <a:p>
            <a:r>
              <a:rPr lang="en-US" dirty="0"/>
              <a:t>These contain a part that may not yet follow the phonics pattern they know, so we teach children which part is tricky.</a:t>
            </a:r>
          </a:p>
          <a:p>
            <a:r>
              <a:rPr lang="en-US" dirty="0"/>
              <a:t>The aim is for these words to become increasingly automatic when they read.”</a:t>
            </a:r>
          </a:p>
          <a:p>
            <a:endParaRPr lang="en-GB" dirty="0"/>
          </a:p>
        </p:txBody>
      </p:sp>
      <p:sp>
        <p:nvSpPr>
          <p:cNvPr id="4" name="Slide Number Placeholder 3"/>
          <p:cNvSpPr>
            <a:spLocks noGrp="1"/>
          </p:cNvSpPr>
          <p:nvPr>
            <p:ph type="sldNum" sz="quarter" idx="5"/>
          </p:nvPr>
        </p:nvSpPr>
        <p:spPr/>
        <p:txBody>
          <a:bodyPr/>
          <a:lstStyle/>
          <a:p>
            <a:endParaRPr lang="en-GB"/>
          </a:p>
        </p:txBody>
      </p:sp>
    </p:spTree>
    <p:extLst>
      <p:ext uri="{BB962C8B-B14F-4D97-AF65-F5344CB8AC3E}">
        <p14:creationId xmlns:p14="http://schemas.microsoft.com/office/powerpoint/2010/main" val="3579688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endParaRPr lang="en-GB"/>
          </a:p>
        </p:txBody>
      </p:sp>
    </p:spTree>
    <p:extLst>
      <p:ext uri="{BB962C8B-B14F-4D97-AF65-F5344CB8AC3E}">
        <p14:creationId xmlns:p14="http://schemas.microsoft.com/office/powerpoint/2010/main" val="28020319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want children to see themselves as writers — not children waiting for an adult to tell them every letter to write.”</a:t>
            </a:r>
          </a:p>
          <a:p>
            <a:r>
              <a:rPr lang="en-US" dirty="0"/>
              <a:t>Explain literacy lessons</a:t>
            </a:r>
          </a:p>
          <a:p>
            <a:r>
              <a:rPr lang="en-US" dirty="0"/>
              <a:t>Our writing journey begins with strong physical skills, communication and phonics.</a:t>
            </a:r>
          </a:p>
          <a:p>
            <a:r>
              <a:rPr lang="en-US" dirty="0"/>
              <a:t>At the moment there is a big emphasis on letter formation because we want children to develop good habits from the beginning.</a:t>
            </a:r>
          </a:p>
          <a:p>
            <a:r>
              <a:rPr lang="en-US" dirty="0"/>
              <a:t>We gradually move from fine motor development and letter formation, to hearing initial sounds, writing CVC words, captions and eventually sentences.</a:t>
            </a:r>
          </a:p>
          <a:p>
            <a:r>
              <a:rPr lang="en-US" dirty="0"/>
              <a:t>When children write independently, we encourage them to use the phonics they know rather than waiting for an adult to spell every word for them.</a:t>
            </a:r>
          </a:p>
          <a:p>
            <a:r>
              <a:rPr lang="en-US" dirty="0"/>
              <a:t>By the end of Year R, we want children increasingly able to form their letters correctly, use their phonics to spell and begin writing sentences using things such as finger spaces and full stops.</a:t>
            </a:r>
          </a:p>
          <a:p>
            <a:r>
              <a:rPr lang="en-US" dirty="0"/>
              <a:t>Most importantly, we want them to think, ‘I am a writer and I can have a go.</a:t>
            </a:r>
          </a:p>
          <a:p>
            <a:endParaRPr lang="en-US" dirty="0"/>
          </a:p>
          <a:p>
            <a:r>
              <a:rPr lang="en-US" dirty="0"/>
              <a:t>Big emphasis on letter formation for the term. Fine motor </a:t>
            </a:r>
            <a:r>
              <a:rPr lang="en-US" dirty="0">
                <a:sym typeface="Wingdings" panose="05000000000000000000" pitchFamily="2" charset="2"/>
              </a:rPr>
              <a:t> Letter formation  Initial sounds  CVC words captions  sentences </a:t>
            </a:r>
            <a:endParaRPr lang="en-GB" dirty="0"/>
          </a:p>
        </p:txBody>
      </p:sp>
      <p:sp>
        <p:nvSpPr>
          <p:cNvPr id="4" name="Slide Number Placeholder 3"/>
          <p:cNvSpPr>
            <a:spLocks noGrp="1"/>
          </p:cNvSpPr>
          <p:nvPr>
            <p:ph type="sldNum" sz="quarter" idx="5"/>
          </p:nvPr>
        </p:nvSpPr>
        <p:spPr/>
        <p:txBody>
          <a:bodyPr/>
          <a:lstStyle/>
          <a:p>
            <a:endParaRPr lang="en-GB"/>
          </a:p>
        </p:txBody>
      </p:sp>
    </p:spTree>
    <p:extLst>
      <p:ext uri="{BB962C8B-B14F-4D97-AF65-F5344CB8AC3E}">
        <p14:creationId xmlns:p14="http://schemas.microsoft.com/office/powerpoint/2010/main" val="937112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don’t just want children who can say the answer; we want children who can explain how they know.”</a:t>
            </a:r>
          </a:p>
          <a:p>
            <a:r>
              <a:rPr lang="en-US" dirty="0"/>
              <a:t>Explain </a:t>
            </a:r>
            <a:r>
              <a:rPr lang="en-US" dirty="0" err="1"/>
              <a:t>maths</a:t>
            </a:r>
            <a:r>
              <a:rPr lang="en-US" dirty="0"/>
              <a:t> lessons, round robin Teacher Activity </a:t>
            </a:r>
            <a:r>
              <a:rPr lang="en-US" dirty="0">
                <a:sym typeface="Wingdings" panose="05000000000000000000" pitchFamily="2" charset="2"/>
              </a:rPr>
              <a:t> LSA activity- recapping previous lesson  3 independent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err="1"/>
              <a:t>Maths</a:t>
            </a:r>
            <a:r>
              <a:rPr lang="en-US" dirty="0"/>
              <a:t> home learning sheets will share what we have been learning each week.</a:t>
            </a:r>
            <a:endParaRPr lang="en-GB" dirty="0"/>
          </a:p>
          <a:p>
            <a:r>
              <a:rPr lang="en-US" dirty="0"/>
              <a:t>In </a:t>
            </a:r>
            <a:r>
              <a:rPr lang="en-US" dirty="0" err="1"/>
              <a:t>maths</a:t>
            </a:r>
            <a:r>
              <a:rPr lang="en-US" dirty="0"/>
              <a:t> we use White Rose to support our planning.</a:t>
            </a:r>
          </a:p>
          <a:p>
            <a:r>
              <a:rPr lang="en-US" dirty="0"/>
              <a:t>The most important thing in Year R is developing a really deep understanding of number.</a:t>
            </a:r>
          </a:p>
          <a:p>
            <a:r>
              <a:rPr lang="en-US" dirty="0"/>
              <a:t>We are not trying to rush children into working with very large numbers.</a:t>
            </a:r>
          </a:p>
          <a:p>
            <a:r>
              <a:rPr lang="en-US" dirty="0"/>
              <a:t>For example, understanding seven means much more than just recognising the numeral 7. We want a child to know that seven might be five and two, four and three, one more than six, or one less than eight.</a:t>
            </a:r>
          </a:p>
          <a:p>
            <a:r>
              <a:rPr lang="en-US" dirty="0"/>
              <a:t>We work on number, pattern, comparing quantities, shape, space and measure, and using mathematics in meaningful situations.</a:t>
            </a:r>
          </a:p>
          <a:p>
            <a:r>
              <a:rPr lang="en-US" dirty="0"/>
              <a:t>We also really value children being able to explain their thinking.</a:t>
            </a:r>
          </a:p>
          <a:p>
            <a:r>
              <a:rPr lang="en-US" dirty="0"/>
              <a:t>So rather than only asking, ‘What is the answer?’, we might ask, ‘How do you know?’ or ‘Can you show me another way?’</a:t>
            </a:r>
          </a:p>
          <a:p>
            <a:endParaRPr lang="en-GB" dirty="0"/>
          </a:p>
        </p:txBody>
      </p:sp>
      <p:sp>
        <p:nvSpPr>
          <p:cNvPr id="4" name="Slide Number Placeholder 3"/>
          <p:cNvSpPr>
            <a:spLocks noGrp="1"/>
          </p:cNvSpPr>
          <p:nvPr>
            <p:ph type="sldNum" sz="quarter" idx="5"/>
          </p:nvPr>
        </p:nvSpPr>
        <p:spPr/>
        <p:txBody>
          <a:bodyPr/>
          <a:lstStyle/>
          <a:p>
            <a:endParaRPr lang="en-GB"/>
          </a:p>
        </p:txBody>
      </p:sp>
    </p:spTree>
    <p:extLst>
      <p:ext uri="{BB962C8B-B14F-4D97-AF65-F5344CB8AC3E}">
        <p14:creationId xmlns:p14="http://schemas.microsoft.com/office/powerpoint/2010/main" val="29234656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Forest School is about much more than simply spending time outside.</a:t>
            </a:r>
          </a:p>
          <a:p>
            <a:r>
              <a:rPr lang="en-US" dirty="0"/>
              <a:t>It gives children opportunities to take appropriate risks, solve problems, cooperate with other children and develop confidence.</a:t>
            </a:r>
          </a:p>
          <a:p>
            <a:r>
              <a:rPr lang="en-US" dirty="0"/>
              <a:t>They learn that something might not work the first time and that they can adapt, try again and persevere.</a:t>
            </a:r>
          </a:p>
          <a:p>
            <a:r>
              <a:rPr lang="en-US" dirty="0"/>
              <a:t>They also develop an understanding of the natural world and how to care for it.</a:t>
            </a:r>
          </a:p>
          <a:p>
            <a:r>
              <a:rPr lang="en-US" dirty="0"/>
              <a:t>The destination isn’t a child who never finds anything difficult. It is a child who is increasingly willing to try again.”</a:t>
            </a:r>
          </a:p>
        </p:txBody>
      </p:sp>
      <p:sp>
        <p:nvSpPr>
          <p:cNvPr id="4" name="Slide Number Placeholder 3"/>
          <p:cNvSpPr>
            <a:spLocks noGrp="1"/>
          </p:cNvSpPr>
          <p:nvPr>
            <p:ph type="sldNum" sz="quarter" idx="5"/>
          </p:nvPr>
        </p:nvSpPr>
        <p:spPr/>
        <p:txBody>
          <a:bodyPr/>
          <a:lstStyle/>
          <a:p>
            <a:endParaRPr lang="en-GB"/>
          </a:p>
        </p:txBody>
      </p:sp>
    </p:spTree>
    <p:extLst>
      <p:ext uri="{BB962C8B-B14F-4D97-AF65-F5344CB8AC3E}">
        <p14:creationId xmlns:p14="http://schemas.microsoft.com/office/powerpoint/2010/main" val="10263976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“Curiosity Hour is where many of our destinations come together. Children begin choosing which skills they need rather than waiting for an adult to tell them what to do.” Curiosity Hour is a really lovely opportunity for children to bring lots of their learning together.</a:t>
            </a:r>
          </a:p>
          <a:p>
            <a:r>
              <a:rPr lang="en-US" dirty="0"/>
              <a:t>Instead of us always deciding exactly what they are going to explore, children are given opportunities to wonder, question, investigate and make choices.</a:t>
            </a:r>
          </a:p>
          <a:p>
            <a:r>
              <a:rPr lang="en-US" dirty="0"/>
              <a:t>They might need to communicate with others, count something, write a label, build a structure or investigate why something has happened.</a:t>
            </a:r>
          </a:p>
          <a:p>
            <a:r>
              <a:rPr lang="en-US" dirty="0"/>
              <a:t>That is where we start to see children independently choosing which skills they need.</a:t>
            </a:r>
          </a:p>
          <a:p>
            <a:r>
              <a:rPr lang="en-US" dirty="0"/>
              <a:t>So Curiosity Hour is not separate from the curriculum — it is an opportunity to apply the curriculum</a:t>
            </a:r>
          </a:p>
          <a:p>
            <a:endParaRPr lang="en-GB" dirty="0"/>
          </a:p>
        </p:txBody>
      </p:sp>
      <p:sp>
        <p:nvSpPr>
          <p:cNvPr id="4" name="Slide Number Placeholder 3"/>
          <p:cNvSpPr>
            <a:spLocks noGrp="1"/>
          </p:cNvSpPr>
          <p:nvPr>
            <p:ph type="sldNum" sz="quarter" idx="5"/>
          </p:nvPr>
        </p:nvSpPr>
        <p:spPr/>
        <p:txBody>
          <a:bodyPr/>
          <a:lstStyle/>
          <a:p>
            <a:endParaRPr lang="en-GB"/>
          </a:p>
        </p:txBody>
      </p:sp>
    </p:spTree>
    <p:extLst>
      <p:ext uri="{BB962C8B-B14F-4D97-AF65-F5344CB8AC3E}">
        <p14:creationId xmlns:p14="http://schemas.microsoft.com/office/powerpoint/2010/main" val="30487861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““Provision isn't what children do when teaching has finished. Provision is part of the teaching.” Provision is what children can access throughout the classroom and outdoor environment.</a:t>
            </a:r>
          </a:p>
          <a:p>
            <a:r>
              <a:rPr lang="en-US" dirty="0"/>
              <a:t>Every area has a purpose.</a:t>
            </a:r>
          </a:p>
          <a:p>
            <a:r>
              <a:rPr lang="en-US" dirty="0"/>
              <a:t>Construction develops </a:t>
            </a:r>
            <a:r>
              <a:rPr lang="en-US" dirty="0" err="1"/>
              <a:t>maths</a:t>
            </a:r>
            <a:r>
              <a:rPr lang="en-US" dirty="0"/>
              <a:t>, language, teamwork and problem-solving.</a:t>
            </a:r>
          </a:p>
          <a:p>
            <a:r>
              <a:rPr lang="en-US" dirty="0"/>
              <a:t>Role play develops communication, imagination and purposeful writing.</a:t>
            </a:r>
          </a:p>
          <a:p>
            <a:r>
              <a:rPr lang="en-US" dirty="0"/>
              <a:t>The creative area develops fine motor skills, design and expression.</a:t>
            </a:r>
          </a:p>
          <a:p>
            <a:r>
              <a:rPr lang="en-US" dirty="0"/>
              <a:t>Outdoors gives opportunities for physical development, </a:t>
            </a:r>
            <a:r>
              <a:rPr lang="en-US" dirty="0" err="1"/>
              <a:t>maths</a:t>
            </a:r>
            <a:r>
              <a:rPr lang="en-US" dirty="0"/>
              <a:t> and science.</a:t>
            </a:r>
          </a:p>
          <a:p>
            <a:r>
              <a:rPr lang="en-US" dirty="0"/>
              <a:t>So provision isn’t what children do when the teaching has finished. Provision is part of the teaching.</a:t>
            </a:r>
          </a:p>
          <a:p>
            <a:r>
              <a:rPr lang="en-US" dirty="0"/>
              <a:t>It gives children repeated opportunities to </a:t>
            </a:r>
            <a:r>
              <a:rPr lang="en-US" dirty="0" err="1"/>
              <a:t>practise</a:t>
            </a:r>
            <a:r>
              <a:rPr lang="en-US" dirty="0"/>
              <a:t> things until they become secure enough to use them independently.” </a:t>
            </a:r>
          </a:p>
          <a:p>
            <a:endParaRPr lang="en-GB" dirty="0"/>
          </a:p>
        </p:txBody>
      </p:sp>
      <p:sp>
        <p:nvSpPr>
          <p:cNvPr id="4" name="Slide Number Placeholder 3"/>
          <p:cNvSpPr>
            <a:spLocks noGrp="1"/>
          </p:cNvSpPr>
          <p:nvPr>
            <p:ph type="sldNum" sz="quarter" idx="5"/>
          </p:nvPr>
        </p:nvSpPr>
        <p:spPr/>
        <p:txBody>
          <a:bodyPr/>
          <a:lstStyle/>
          <a:p>
            <a:endParaRPr lang="en-GB"/>
          </a:p>
        </p:txBody>
      </p:sp>
    </p:spTree>
    <p:extLst>
      <p:ext uri="{BB962C8B-B14F-4D97-AF65-F5344CB8AC3E}">
        <p14:creationId xmlns:p14="http://schemas.microsoft.com/office/powerpoint/2010/main" val="38885136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 partnership between school and home makes a real difference, but we also want to reassure you that you do not need to recreate school at home.</a:t>
            </a:r>
          </a:p>
          <a:p>
            <a:r>
              <a:rPr lang="en-US" dirty="0"/>
              <a:t>The most powerful things are often very simple.</a:t>
            </a:r>
          </a:p>
          <a:p>
            <a:r>
              <a:rPr lang="en-US" dirty="0"/>
              <a:t>Read together and talk about books.</a:t>
            </a:r>
          </a:p>
          <a:p>
            <a:r>
              <a:rPr lang="en-US" dirty="0"/>
              <a:t>Talk together about what you have done and introduce new vocabulary.</a:t>
            </a:r>
          </a:p>
          <a:p>
            <a:r>
              <a:rPr lang="en-US" dirty="0"/>
              <a:t>Notice </a:t>
            </a:r>
            <a:r>
              <a:rPr lang="en-US" dirty="0" err="1"/>
              <a:t>maths</a:t>
            </a:r>
            <a:r>
              <a:rPr lang="en-US" dirty="0"/>
              <a:t> in everyday life — numbers, patterns, quantities, shapes.</a:t>
            </a:r>
          </a:p>
          <a:p>
            <a:r>
              <a:rPr lang="en-US" dirty="0"/>
              <a:t>Encourage independence by letting children dress themselves, carry their own belongings and have a go before stepping in.</a:t>
            </a:r>
          </a:p>
          <a:p>
            <a:r>
              <a:rPr lang="en-US" dirty="0"/>
              <a:t>And celebrate effort and persistence rather than everything having to be perfect.</a:t>
            </a:r>
          </a:p>
          <a:p>
            <a:r>
              <a:rPr lang="en-US" dirty="0"/>
              <a:t>Please also keep us informed about interests, achievements or anything happening that may be affecting your child, because that helps us support them properly.”</a:t>
            </a:r>
          </a:p>
          <a:p>
            <a:endParaRPr lang="en-GB" dirty="0"/>
          </a:p>
        </p:txBody>
      </p:sp>
      <p:sp>
        <p:nvSpPr>
          <p:cNvPr id="4" name="Slide Number Placeholder 3"/>
          <p:cNvSpPr>
            <a:spLocks noGrp="1"/>
          </p:cNvSpPr>
          <p:nvPr>
            <p:ph type="sldNum" sz="quarter" idx="5"/>
          </p:nvPr>
        </p:nvSpPr>
        <p:spPr/>
        <p:txBody>
          <a:bodyPr/>
          <a:lstStyle/>
          <a:p>
            <a:endParaRPr lang="en-GB"/>
          </a:p>
        </p:txBody>
      </p:sp>
    </p:spTree>
    <p:extLst>
      <p:ext uri="{BB962C8B-B14F-4D97-AF65-F5344CB8AC3E}">
        <p14:creationId xmlns:p14="http://schemas.microsoft.com/office/powerpoint/2010/main" val="8261915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want to finish by coming back to where we started.</a:t>
            </a:r>
          </a:p>
          <a:p>
            <a:r>
              <a:rPr lang="en-US" dirty="0"/>
              <a:t>The aim of our Year R curriculum is bigger than children knowing a particular set of facts or completing particular schemes.</a:t>
            </a:r>
          </a:p>
          <a:p>
            <a:r>
              <a:rPr lang="en-US" dirty="0"/>
              <a:t>We want children to finish Year R happy, curious, confident, increasingly independent and resilient.</a:t>
            </a:r>
          </a:p>
          <a:p>
            <a:r>
              <a:rPr lang="en-US" dirty="0"/>
              <a:t>We want them to have strong foundations as readers, writers, mathematicians, communicators, investigators and learners.</a:t>
            </a:r>
          </a:p>
          <a:p>
            <a:r>
              <a:rPr lang="en-US" dirty="0"/>
              <a:t>Every child’s journey will look slightly different, and progress will happen at different rates.</a:t>
            </a:r>
          </a:p>
          <a:p>
            <a:r>
              <a:rPr lang="en-US" dirty="0"/>
              <a:t>But ultimately, our destination is for every child to be ready and excited for whatever comes next.</a:t>
            </a:r>
          </a:p>
          <a:p>
            <a:r>
              <a:rPr lang="en-US" dirty="0"/>
              <a:t>That is our Year R curriculum.”</a:t>
            </a:r>
          </a:p>
          <a:p>
            <a:r>
              <a:rPr dirty="0"/>
              <a:t>/</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ster">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txStyles>
    <p:titleStyle>
      <a:lvl1pPr algn="l">
        <a:lnSpc>
          <a:spcPct val="90000"/>
        </a:lnSpc>
        <a:spcBef>
          <a:spcPts val="0"/>
        </a:spcBef>
        <a:buNone/>
        <a:defRPr sz="4400">
          <a:solidFill>
            <a:schemeClr val="tx1"/>
          </a:solidFill>
          <a:latin typeface="+mj-lt"/>
          <a:ea typeface="+mj-lt"/>
          <a:cs typeface="+mj-lt"/>
        </a:defRPr>
      </a:lvl1pPr>
    </p:titleStyle>
    <p:bodyStyle>
      <a:lvl1pPr marL="228600" indent="-228600" algn="l">
        <a:lnSpc>
          <a:spcPct val="90000"/>
        </a:lnSpc>
        <a:spcBef>
          <a:spcPts val="1000"/>
        </a:spcBef>
        <a:buChar char="•"/>
        <a:defRPr sz="2800">
          <a:solidFill>
            <a:schemeClr val="tx1"/>
          </a:solidFill>
          <a:latin typeface="+mn-lt"/>
          <a:ea typeface="+mn-lt"/>
          <a:cs typeface="+mn-lt"/>
        </a:defRPr>
      </a:lvl1pPr>
      <a:lvl2pPr marL="685800" indent="-228600" algn="l">
        <a:lnSpc>
          <a:spcPct val="90000"/>
        </a:lnSpc>
        <a:spcBef>
          <a:spcPts val="500"/>
        </a:spcBef>
        <a:buChar char="•"/>
        <a:defRPr sz="2400">
          <a:solidFill>
            <a:schemeClr val="tx1"/>
          </a:solidFill>
          <a:latin typeface="+mn-lt"/>
          <a:ea typeface="+mn-lt"/>
          <a:cs typeface="+mn-lt"/>
        </a:defRPr>
      </a:lvl2pPr>
      <a:lvl3pPr marL="1143000" indent="-228600" algn="l">
        <a:lnSpc>
          <a:spcPct val="90000"/>
        </a:lnSpc>
        <a:spcBef>
          <a:spcPts val="500"/>
        </a:spcBef>
        <a:buChar char="•"/>
        <a:defRPr sz="2000">
          <a:solidFill>
            <a:schemeClr val="tx1"/>
          </a:solidFill>
          <a:latin typeface="+mn-lt"/>
          <a:ea typeface="+mn-lt"/>
          <a:cs typeface="+mn-lt"/>
        </a:defRPr>
      </a:lvl3pPr>
      <a:lvl4pPr marL="1600200" indent="-228600" algn="l">
        <a:lnSpc>
          <a:spcPct val="90000"/>
        </a:lnSpc>
        <a:spcBef>
          <a:spcPts val="500"/>
        </a:spcBef>
        <a:buChar char="•"/>
        <a:defRPr sz="1800">
          <a:solidFill>
            <a:schemeClr val="tx1"/>
          </a:solidFill>
          <a:latin typeface="+mn-lt"/>
          <a:ea typeface="+mn-lt"/>
          <a:cs typeface="+mn-lt"/>
        </a:defRPr>
      </a:lvl4pPr>
      <a:lvl5pPr marL="2057400" indent="-228600" algn="l">
        <a:lnSpc>
          <a:spcPct val="90000"/>
        </a:lnSpc>
        <a:spcBef>
          <a:spcPts val="500"/>
        </a:spcBef>
        <a:buChar char="•"/>
        <a:defRPr sz="1800">
          <a:solidFill>
            <a:schemeClr val="tx1"/>
          </a:solidFill>
          <a:latin typeface="+mn-lt"/>
          <a:ea typeface="+mn-lt"/>
          <a:cs typeface="+mn-lt"/>
        </a:defRPr>
      </a:lvl5pPr>
      <a:lvl6pPr marL="2514600" indent="-228600" algn="l">
        <a:lnSpc>
          <a:spcPct val="90000"/>
        </a:lnSpc>
        <a:spcBef>
          <a:spcPts val="500"/>
        </a:spcBef>
        <a:buChar char="•"/>
        <a:defRPr sz="1800">
          <a:solidFill>
            <a:schemeClr val="tx1"/>
          </a:solidFill>
          <a:latin typeface="+mn-lt"/>
          <a:ea typeface="+mn-lt"/>
          <a:cs typeface="+mn-lt"/>
        </a:defRPr>
      </a:lvl6pPr>
      <a:lvl7pPr marL="2971800" indent="-228600" algn="l">
        <a:lnSpc>
          <a:spcPct val="90000"/>
        </a:lnSpc>
        <a:spcBef>
          <a:spcPts val="500"/>
        </a:spcBef>
        <a:buChar char="•"/>
        <a:defRPr sz="1800">
          <a:solidFill>
            <a:schemeClr val="tx1"/>
          </a:solidFill>
          <a:latin typeface="+mn-lt"/>
          <a:ea typeface="+mn-lt"/>
          <a:cs typeface="+mn-lt"/>
        </a:defRPr>
      </a:lvl7pPr>
      <a:lvl8pPr marL="3429000" indent="-228600" algn="l">
        <a:lnSpc>
          <a:spcPct val="90000"/>
        </a:lnSpc>
        <a:spcBef>
          <a:spcPts val="500"/>
        </a:spcBef>
        <a:buChar char="•"/>
        <a:defRPr sz="1800">
          <a:solidFill>
            <a:schemeClr val="tx1"/>
          </a:solidFill>
          <a:latin typeface="+mn-lt"/>
          <a:ea typeface="+mn-lt"/>
          <a:cs typeface="+mn-lt"/>
        </a:defRPr>
      </a:lvl8pPr>
      <a:lvl9pPr marL="3886200" indent="-228600" algn="l">
        <a:lnSpc>
          <a:spcPct val="90000"/>
        </a:lnSpc>
        <a:spcBef>
          <a:spcPts val="500"/>
        </a:spcBef>
        <a:buChar char="•"/>
        <a:defRPr sz="1800">
          <a:solidFill>
            <a:schemeClr val="tx1"/>
          </a:solidFill>
          <a:latin typeface="+mn-lt"/>
          <a:ea typeface="+mn-lt"/>
          <a:cs typeface="+mn-lt"/>
        </a:defRPr>
      </a:lvl9pPr>
    </p:bodyStyle>
    <p:otherStyle>
      <a:lvl1pPr marL="0" algn="l">
        <a:buNone/>
        <a:defRPr sz="1800">
          <a:solidFill>
            <a:schemeClr val="tx1"/>
          </a:solidFill>
          <a:latin typeface="+mn-lt"/>
          <a:ea typeface="+mn-lt"/>
          <a:cs typeface="+mn-lt"/>
        </a:defRPr>
      </a:lvl1pPr>
      <a:lvl2pPr marL="457200" algn="l">
        <a:buNone/>
        <a:defRPr sz="1800">
          <a:solidFill>
            <a:schemeClr val="tx1"/>
          </a:solidFill>
          <a:latin typeface="+mn-lt"/>
          <a:ea typeface="+mn-lt"/>
          <a:cs typeface="+mn-lt"/>
        </a:defRPr>
      </a:lvl2pPr>
      <a:lvl3pPr marL="914400" algn="l">
        <a:buNone/>
        <a:defRPr sz="1800">
          <a:solidFill>
            <a:schemeClr val="tx1"/>
          </a:solidFill>
          <a:latin typeface="+mn-lt"/>
          <a:ea typeface="+mn-lt"/>
          <a:cs typeface="+mn-lt"/>
        </a:defRPr>
      </a:lvl3pPr>
      <a:lvl4pPr marL="1371600" algn="l">
        <a:buNone/>
        <a:defRPr sz="1800">
          <a:solidFill>
            <a:schemeClr val="tx1"/>
          </a:solidFill>
          <a:latin typeface="+mn-lt"/>
          <a:ea typeface="+mn-lt"/>
          <a:cs typeface="+mn-lt"/>
        </a:defRPr>
      </a:lvl4pPr>
      <a:lvl5pPr marL="1828800" algn="l">
        <a:buNone/>
        <a:defRPr sz="1800">
          <a:solidFill>
            <a:schemeClr val="tx1"/>
          </a:solidFill>
          <a:latin typeface="+mn-lt"/>
          <a:ea typeface="+mn-lt"/>
          <a:cs typeface="+mn-lt"/>
        </a:defRPr>
      </a:lvl5pPr>
      <a:lvl6pPr marL="2286000" algn="l">
        <a:buNone/>
        <a:defRPr sz="1800">
          <a:solidFill>
            <a:schemeClr val="tx1"/>
          </a:solidFill>
          <a:latin typeface="+mn-lt"/>
          <a:ea typeface="+mn-lt"/>
          <a:cs typeface="+mn-lt"/>
        </a:defRPr>
      </a:lvl6pPr>
      <a:lvl7pPr marL="2743200" algn="l">
        <a:buNone/>
        <a:defRPr sz="1800">
          <a:solidFill>
            <a:schemeClr val="tx1"/>
          </a:solidFill>
          <a:latin typeface="+mn-lt"/>
          <a:ea typeface="+mn-lt"/>
          <a:cs typeface="+mn-lt"/>
        </a:defRPr>
      </a:lvl7pPr>
      <a:lvl8pPr marL="3200400" algn="l">
        <a:buNone/>
        <a:defRPr sz="1800">
          <a:solidFill>
            <a:schemeClr val="tx1"/>
          </a:solidFill>
          <a:latin typeface="+mn-lt"/>
          <a:ea typeface="+mn-lt"/>
          <a:cs typeface="+mn-lt"/>
        </a:defRPr>
      </a:lvl8pPr>
      <a:lvl9pPr marL="3657600" algn="l">
        <a:buNone/>
        <a:defRPr sz="1800">
          <a:solidFill>
            <a:schemeClr val="tx1"/>
          </a:solidFill>
          <a:latin typeface="+mn-lt"/>
          <a:ea typeface="+mn-lt"/>
          <a:cs typeface="+mn-l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rcRect t="27" b="27"/>
          <a:stretch>
            <a:fillRect/>
          </a:stretch>
        </p:blipFill>
        <p:spPr>
          <a:xfrm>
            <a:off x="0" y="0"/>
            <a:ext cx="12192000" cy="6858000"/>
          </a:xfrm>
          <a:prstGeom prst="rect">
            <a:avLst/>
          </a:prstGeom>
        </p:spPr>
      </p:pic>
      <p:sp>
        <p:nvSpPr>
          <p:cNvPr id="3" name="Rectangle 2">
            <a:extLst>
              <a:ext uri="{FF2B5EF4-FFF2-40B4-BE49-F238E27FC236}">
                <a16:creationId xmlns:a16="http://schemas.microsoft.com/office/drawing/2014/main" id="{B2B1982F-683D-4168-8012-B20855CF27EF}"/>
              </a:ext>
            </a:extLst>
          </p:cNvPr>
          <p:cNvSpPr>
            <a:spLocks noGrp="1"/>
          </p:cNvSpPr>
          <p:nvPr/>
        </p:nvSpPr>
        <p:spPr>
          <a:xfrm>
            <a:off x="1762125" y="2076450"/>
            <a:ext cx="8667750" cy="876300"/>
          </a:xfrm>
          <a:prstGeom prst="rect">
            <a:avLst/>
          </a:prstGeom>
          <a:noFill/>
          <a:ln w="0">
            <a:noFill/>
          </a:ln>
        </p:spPr>
        <p:txBody>
          <a:bodyPr anchor="ctr">
            <a:normAutofit/>
          </a:bodyPr>
          <a:lstStyle/>
          <a:p>
            <a:pPr algn="ctr">
              <a:defRPr sz="3900" b="1" i="0">
                <a:solidFill>
                  <a:srgbClr val="123B67"/>
                </a:solidFill>
                <a:latin typeface="DejaVu Sans"/>
                <a:ea typeface="DejaVu Sans"/>
                <a:cs typeface="DejaVu Sans"/>
              </a:defRPr>
            </a:pPr>
            <a:r>
              <a:rPr sz="3900" b="1" i="0" dirty="0">
                <a:solidFill>
                  <a:srgbClr val="123B67"/>
                </a:solidFill>
                <a:latin typeface="DejaVu Sans"/>
                <a:ea typeface="DejaVu Sans"/>
                <a:cs typeface="DejaVu Sans"/>
              </a:rPr>
              <a:t>OUR YEAR R CURRICULUM</a:t>
            </a:r>
          </a:p>
        </p:txBody>
      </p:sp>
      <p:sp>
        <p:nvSpPr>
          <p:cNvPr id="4" name="Rectangle 3">
            <a:extLst>
              <a:ext uri="{FF2B5EF4-FFF2-40B4-BE49-F238E27FC236}">
                <a16:creationId xmlns:a16="http://schemas.microsoft.com/office/drawing/2014/main" id="{7B4805B4-70F1-4F82-BFC5-2A9C6F622D06}"/>
              </a:ext>
            </a:extLst>
          </p:cNvPr>
          <p:cNvSpPr>
            <a:spLocks noGrp="1"/>
          </p:cNvSpPr>
          <p:nvPr/>
        </p:nvSpPr>
        <p:spPr>
          <a:xfrm>
            <a:off x="2190750" y="2952750"/>
            <a:ext cx="7810500" cy="590550"/>
          </a:xfrm>
          <a:prstGeom prst="rect">
            <a:avLst/>
          </a:prstGeom>
          <a:noFill/>
          <a:ln w="0">
            <a:noFill/>
          </a:ln>
        </p:spPr>
        <p:txBody>
          <a:bodyPr anchor="ctr">
            <a:normAutofit fontScale="91310"/>
          </a:bodyPr>
          <a:lstStyle/>
          <a:p>
            <a:pPr algn="ctr">
              <a:defRPr sz="1875" b="1" i="0">
                <a:solidFill>
                  <a:srgbClr val="D73343"/>
                </a:solidFill>
                <a:latin typeface="DejaVu Sans"/>
                <a:ea typeface="DejaVu Sans"/>
                <a:cs typeface="DejaVu Sans"/>
              </a:defRPr>
            </a:pPr>
            <a:r>
              <a:rPr sz="1875" b="1" i="0" dirty="0">
                <a:solidFill>
                  <a:srgbClr val="D73343"/>
                </a:solidFill>
                <a:latin typeface="DejaVu Sans"/>
                <a:ea typeface="DejaVu Sans"/>
                <a:cs typeface="DejaVu Sans"/>
              </a:rPr>
              <a:t>A journey of discovery, confidence and growing independence</a:t>
            </a:r>
          </a:p>
        </p:txBody>
      </p:sp>
      <p:sp>
        <p:nvSpPr>
          <p:cNvPr id="5" name="Rectangle: Rounded Corners 4">
            <a:extLst>
              <a:ext uri="{FF2B5EF4-FFF2-40B4-BE49-F238E27FC236}">
                <a16:creationId xmlns:a16="http://schemas.microsoft.com/office/drawing/2014/main" id="{9615627A-4668-4F86-98F8-33853F900069}"/>
              </a:ext>
            </a:extLst>
          </p:cNvPr>
          <p:cNvSpPr>
            <a:spLocks noGrp="1"/>
          </p:cNvSpPr>
          <p:nvPr/>
        </p:nvSpPr>
        <p:spPr>
          <a:xfrm>
            <a:off x="3476625" y="3695700"/>
            <a:ext cx="5238750" cy="457200"/>
          </a:xfrm>
          <a:prstGeom prst="roundRect">
            <a:avLst>
              <a:gd name="adj" fmla="val 37500"/>
            </a:avLst>
          </a:prstGeom>
          <a:solidFill>
            <a:srgbClr val="FFFDF4"/>
          </a:solidFill>
          <a:ln w="19050">
            <a:solidFill>
              <a:srgbClr val="FFFFFF"/>
            </a:solidFill>
          </a:ln>
        </p:spPr>
        <p:txBody>
          <a:bodyPr anchor="ctr">
            <a:normAutofit/>
          </a:bodyPr>
          <a:lstStyle/>
          <a:p>
            <a:pPr algn="ctr">
              <a:defRPr sz="1500" b="0" i="0">
                <a:solidFill>
                  <a:srgbClr val="18324A"/>
                </a:solidFill>
                <a:latin typeface="DejaVu Sans"/>
                <a:ea typeface="DejaVu Sans"/>
                <a:cs typeface="DejaVu Sans"/>
              </a:defRPr>
            </a:pPr>
            <a:r>
              <a:rPr sz="1500" b="0" i="0" dirty="0">
                <a:solidFill>
                  <a:srgbClr val="18324A"/>
                </a:solidFill>
                <a:latin typeface="DejaVu Sans"/>
                <a:ea typeface="DejaVu Sans"/>
                <a:cs typeface="DejaVu Sans"/>
              </a:rPr>
              <a:t>Parent </a:t>
            </a:r>
            <a:r>
              <a:rPr lang="en-US" sz="1500" b="0" i="0" dirty="0">
                <a:solidFill>
                  <a:srgbClr val="18324A"/>
                </a:solidFill>
                <a:latin typeface="DejaVu Sans"/>
                <a:ea typeface="DejaVu Sans"/>
                <a:cs typeface="DejaVu Sans"/>
              </a:rPr>
              <a:t>C</a:t>
            </a:r>
            <a:r>
              <a:rPr sz="1500" b="0" i="0" dirty="0">
                <a:solidFill>
                  <a:srgbClr val="18324A"/>
                </a:solidFill>
                <a:latin typeface="DejaVu Sans"/>
                <a:ea typeface="DejaVu Sans"/>
                <a:cs typeface="DejaVu Sans"/>
              </a:rPr>
              <a:t>urriculum </a:t>
            </a:r>
            <a:r>
              <a:rPr lang="en-US" sz="1500" dirty="0">
                <a:solidFill>
                  <a:srgbClr val="18324A"/>
                </a:solidFill>
                <a:latin typeface="DejaVu Sans"/>
                <a:ea typeface="DejaVu Sans"/>
                <a:cs typeface="DejaVu Sans"/>
              </a:rPr>
              <a:t>P</a:t>
            </a:r>
            <a:r>
              <a:rPr sz="1500" b="0" i="0" dirty="0">
                <a:solidFill>
                  <a:srgbClr val="18324A"/>
                </a:solidFill>
                <a:latin typeface="DejaVu Sans"/>
                <a:ea typeface="DejaVu Sans"/>
                <a:cs typeface="DejaVu Sans"/>
              </a:rPr>
              <a:t>resentation</a:t>
            </a:r>
          </a:p>
        </p:txBody>
      </p:sp>
      <p:sp>
        <p:nvSpPr>
          <p:cNvPr id="6" name="Rectangle 5">
            <a:extLst>
              <a:ext uri="{FF2B5EF4-FFF2-40B4-BE49-F238E27FC236}">
                <a16:creationId xmlns:a16="http://schemas.microsoft.com/office/drawing/2014/main" id="{FD90769A-7346-4F60-8E05-DF2827ADB86B}"/>
              </a:ext>
            </a:extLst>
          </p:cNvPr>
          <p:cNvSpPr>
            <a:spLocks noGrp="1"/>
          </p:cNvSpPr>
          <p:nvPr/>
        </p:nvSpPr>
        <p:spPr>
          <a:xfrm>
            <a:off x="3786187" y="4305300"/>
            <a:ext cx="4619625" cy="342900"/>
          </a:xfrm>
          <a:prstGeom prst="rect">
            <a:avLst/>
          </a:prstGeom>
          <a:noFill/>
          <a:ln w="0">
            <a:noFill/>
          </a:ln>
        </p:spPr>
        <p:txBody>
          <a:bodyPr anchor="ctr">
            <a:normAutofit/>
          </a:bodyPr>
          <a:lstStyle/>
          <a:p>
            <a:pPr algn="ctr">
              <a:defRPr sz="1350" b="0" i="0">
                <a:solidFill>
                  <a:srgbClr val="123B67"/>
                </a:solidFill>
                <a:latin typeface="DejaVu Sans"/>
                <a:ea typeface="DejaVu Sans"/>
                <a:cs typeface="DejaVu Sans"/>
              </a:defRPr>
            </a:pPr>
            <a:r>
              <a:rPr sz="1350" b="0" i="0" dirty="0">
                <a:solidFill>
                  <a:srgbClr val="123B67"/>
                </a:solidFill>
                <a:latin typeface="DejaVu Sans"/>
                <a:ea typeface="DejaVu Sans"/>
                <a:cs typeface="DejaVu Sans"/>
              </a:rPr>
              <a:t>Pine Class and Willow Class</a:t>
            </a:r>
          </a:p>
        </p:txBody>
      </p:sp>
      <p:pic>
        <p:nvPicPr>
          <p:cNvPr id="9" name="Picture 8">
            <a:extLst>
              <a:ext uri="{FF2B5EF4-FFF2-40B4-BE49-F238E27FC236}">
                <a16:creationId xmlns:a16="http://schemas.microsoft.com/office/drawing/2014/main" id="{A5C3DDB6-2749-4A58-97A0-BC39F7D69A96}"/>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29437" b="61530" l="80981" r="98864">
                        <a14:foregroundMark x1="81340" y1="41233" x2="80981" y2="45165"/>
                        <a14:foregroundMark x1="85885" y1="60468" x2="85885" y2="60468"/>
                        <a14:foregroundMark x1="98385" y1="38470" x2="98864" y2="42827"/>
                        <a14:foregroundMark x1="90371" y1="61530" x2="87022" y2="60043"/>
                      </a14:backgroundRemoval>
                    </a14:imgEffect>
                  </a14:imgLayer>
                </a14:imgProps>
              </a:ext>
              <a:ext uri="{28A0092B-C50C-407E-A947-70E740481C1C}">
                <a14:useLocalDpi xmlns:a14="http://schemas.microsoft.com/office/drawing/2010/main" val="0"/>
              </a:ext>
            </a:extLst>
          </a:blip>
          <a:srcRect l="79864" t="26001" b="37222"/>
          <a:stretch/>
        </p:blipFill>
        <p:spPr>
          <a:xfrm>
            <a:off x="10570464" y="0"/>
            <a:ext cx="1621536" cy="1554735"/>
          </a:xfrm>
          <a:prstGeom prst="rect">
            <a:avLst/>
          </a:prstGeom>
        </p:spPr>
      </p:pic>
    </p:spTree>
    <p:extLst>
      <p:ext uri="{BB962C8B-B14F-4D97-AF65-F5344CB8AC3E}">
        <p14:creationId xmlns:p14="http://schemas.microsoft.com/office/powerpoint/2010/main" val="2931870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7EBED7C-6124-4F12-8264-64FEFF739101}"/>
              </a:ext>
            </a:extLst>
          </p:cNvPr>
          <p:cNvSpPr>
            <a:spLocks noGrp="1"/>
          </p:cNvSpPr>
          <p:nvPr/>
        </p:nvSpPr>
        <p:spPr>
          <a:xfrm>
            <a:off x="590550" y="1947258"/>
            <a:ext cx="9858375" cy="628650"/>
          </a:xfrm>
          <a:prstGeom prst="rect">
            <a:avLst/>
          </a:prstGeom>
          <a:noFill/>
          <a:ln w="0">
            <a:noFill/>
          </a:ln>
        </p:spPr>
        <p:txBody>
          <a:bodyPr anchor="ctr">
            <a:normAutofit/>
          </a:bodyPr>
          <a:lstStyle/>
          <a:p>
            <a:pPr algn="l">
              <a:defRPr sz="2775" b="1" i="0">
                <a:solidFill>
                  <a:srgbClr val="123B67"/>
                </a:solidFill>
                <a:latin typeface="DejaVu Sans"/>
                <a:ea typeface="DejaVu Sans"/>
                <a:cs typeface="DejaVu Sans"/>
              </a:defRPr>
            </a:pPr>
            <a:r>
              <a:rPr sz="2775" b="1" i="0" dirty="0">
                <a:solidFill>
                  <a:srgbClr val="123B67"/>
                </a:solidFill>
                <a:latin typeface="DejaVu Sans"/>
                <a:ea typeface="DejaVu Sans"/>
                <a:cs typeface="DejaVu Sans"/>
              </a:rPr>
              <a:t>How learning happens in Year R</a:t>
            </a:r>
          </a:p>
        </p:txBody>
      </p:sp>
      <p:sp>
        <p:nvSpPr>
          <p:cNvPr id="6" name="Straight Connector 5">
            <a:extLst>
              <a:ext uri="{FF2B5EF4-FFF2-40B4-BE49-F238E27FC236}">
                <a16:creationId xmlns:a16="http://schemas.microsoft.com/office/drawing/2014/main" id="{4F5DB927-79A6-4706-9FF0-014E69B5A2F9}"/>
              </a:ext>
            </a:extLst>
          </p:cNvPr>
          <p:cNvSpPr>
            <a:spLocks noGrp="1"/>
          </p:cNvSpPr>
          <p:nvPr/>
        </p:nvSpPr>
        <p:spPr>
          <a:xfrm>
            <a:off x="669798" y="2575908"/>
            <a:ext cx="1571625" cy="0"/>
          </a:xfrm>
          <a:prstGeom prst="line">
            <a:avLst/>
          </a:prstGeom>
          <a:noFill/>
          <a:ln w="66675">
            <a:solidFill>
              <a:srgbClr val="1997A7"/>
            </a:solidFill>
          </a:ln>
        </p:spPr>
      </p:sp>
      <p:sp>
        <p:nvSpPr>
          <p:cNvPr id="7" name="Rectangle 6">
            <a:extLst>
              <a:ext uri="{FF2B5EF4-FFF2-40B4-BE49-F238E27FC236}">
                <a16:creationId xmlns:a16="http://schemas.microsoft.com/office/drawing/2014/main" id="{D85B8D16-1718-4DD9-B915-D1ABD9BB0A46}"/>
              </a:ext>
            </a:extLst>
          </p:cNvPr>
          <p:cNvSpPr>
            <a:spLocks noGrp="1"/>
          </p:cNvSpPr>
          <p:nvPr/>
        </p:nvSpPr>
        <p:spPr>
          <a:xfrm>
            <a:off x="590550" y="2952843"/>
            <a:ext cx="9810750" cy="266700"/>
          </a:xfrm>
          <a:prstGeom prst="rect">
            <a:avLst/>
          </a:prstGeom>
          <a:noFill/>
          <a:ln w="0">
            <a:noFill/>
          </a:ln>
        </p:spPr>
        <p:txBody>
          <a:bodyPr anchor="ctr">
            <a:normAutofit fontScale="95833"/>
          </a:bodyPr>
          <a:lstStyle/>
          <a:p>
            <a:pPr algn="l">
              <a:defRPr sz="1200" b="0" i="0">
                <a:solidFill>
                  <a:srgbClr val="4B667C"/>
                </a:solidFill>
                <a:latin typeface="DejaVu Sans"/>
                <a:ea typeface="DejaVu Sans"/>
                <a:cs typeface="DejaVu Sans"/>
              </a:defRPr>
            </a:pPr>
            <a:r>
              <a:rPr sz="1200" b="0" i="0" dirty="0">
                <a:solidFill>
                  <a:srgbClr val="4B667C"/>
                </a:solidFill>
                <a:latin typeface="DejaVu Sans"/>
                <a:ea typeface="DejaVu Sans"/>
                <a:cs typeface="DejaVu Sans"/>
              </a:rPr>
              <a:t>A carefully planned balance of teaching, play and first-hand experience</a:t>
            </a:r>
          </a:p>
        </p:txBody>
      </p:sp>
      <p:sp>
        <p:nvSpPr>
          <p:cNvPr id="8" name="Rectangle 7">
            <a:extLst>
              <a:ext uri="{FF2B5EF4-FFF2-40B4-BE49-F238E27FC236}">
                <a16:creationId xmlns:a16="http://schemas.microsoft.com/office/drawing/2014/main" id="{24587F43-DCC2-4F9B-81C1-515975C1B174}"/>
              </a:ext>
            </a:extLst>
          </p:cNvPr>
          <p:cNvSpPr>
            <a:spLocks noGrp="1"/>
          </p:cNvSpPr>
          <p:nvPr/>
        </p:nvSpPr>
        <p:spPr>
          <a:xfrm>
            <a:off x="819149" y="3470908"/>
            <a:ext cx="2238375" cy="533400"/>
          </a:xfrm>
          <a:prstGeom prst="rect">
            <a:avLst/>
          </a:prstGeom>
          <a:noFill/>
          <a:ln w="0">
            <a:noFill/>
          </a:ln>
        </p:spPr>
        <p:txBody>
          <a:bodyPr anchor="ctr">
            <a:normAutofit/>
          </a:bodyPr>
          <a:lstStyle/>
          <a:p>
            <a:pPr algn="ctr">
              <a:defRPr sz="1275" b="1" i="0">
                <a:solidFill>
                  <a:srgbClr val="D73343"/>
                </a:solidFill>
                <a:latin typeface="DejaVu Sans"/>
                <a:ea typeface="DejaVu Sans"/>
                <a:cs typeface="DejaVu Sans"/>
              </a:defRPr>
            </a:pPr>
            <a:r>
              <a:rPr sz="1275" b="1" i="0" dirty="0">
                <a:solidFill>
                  <a:srgbClr val="D73343"/>
                </a:solidFill>
                <a:latin typeface="DejaVu Sans"/>
                <a:ea typeface="DejaVu Sans"/>
                <a:cs typeface="DejaVu Sans"/>
              </a:rPr>
              <a:t>ADULT-LED TEACHING</a:t>
            </a:r>
          </a:p>
        </p:txBody>
      </p:sp>
      <p:sp>
        <p:nvSpPr>
          <p:cNvPr id="9" name="Rectangle 8">
            <a:extLst>
              <a:ext uri="{FF2B5EF4-FFF2-40B4-BE49-F238E27FC236}">
                <a16:creationId xmlns:a16="http://schemas.microsoft.com/office/drawing/2014/main" id="{5924DC08-AAC1-4E66-9B6A-5549F6F58F83}"/>
              </a:ext>
            </a:extLst>
          </p:cNvPr>
          <p:cNvSpPr>
            <a:spLocks noGrp="1"/>
          </p:cNvSpPr>
          <p:nvPr/>
        </p:nvSpPr>
        <p:spPr>
          <a:xfrm>
            <a:off x="819150" y="4057650"/>
            <a:ext cx="2238375" cy="1190625"/>
          </a:xfrm>
          <a:prstGeom prst="rect">
            <a:avLst/>
          </a:prstGeom>
          <a:noFill/>
          <a:ln w="0">
            <a:noFill/>
          </a:ln>
        </p:spPr>
        <p:txBody>
          <a:bodyPr anchor="t">
            <a:normAutofit/>
          </a:bodyPr>
          <a:lstStyle/>
          <a:p>
            <a:pPr algn="ctr">
              <a:defRPr sz="1425" b="0" i="0">
                <a:solidFill>
                  <a:srgbClr val="18324A"/>
                </a:solidFill>
                <a:latin typeface="DejaVu Sans"/>
                <a:ea typeface="DejaVu Sans"/>
                <a:cs typeface="DejaVu Sans"/>
              </a:defRPr>
            </a:pPr>
            <a:r>
              <a:rPr sz="1425" b="0" i="0" dirty="0">
                <a:solidFill>
                  <a:srgbClr val="18324A"/>
                </a:solidFill>
                <a:latin typeface="DejaVu Sans"/>
                <a:ea typeface="DejaVu Sans"/>
                <a:cs typeface="DejaVu Sans"/>
              </a:rPr>
              <a:t>Teachers introduce new knowledge and model new skills.</a:t>
            </a:r>
          </a:p>
        </p:txBody>
      </p:sp>
      <p:sp>
        <p:nvSpPr>
          <p:cNvPr id="10" name="Rectangle 9">
            <a:extLst>
              <a:ext uri="{FF2B5EF4-FFF2-40B4-BE49-F238E27FC236}">
                <a16:creationId xmlns:a16="http://schemas.microsoft.com/office/drawing/2014/main" id="{9EFEA01B-0FE3-4CE0-82EB-2AE501049E5B}"/>
              </a:ext>
            </a:extLst>
          </p:cNvPr>
          <p:cNvSpPr>
            <a:spLocks noGrp="1"/>
          </p:cNvSpPr>
          <p:nvPr/>
        </p:nvSpPr>
        <p:spPr>
          <a:xfrm>
            <a:off x="3457573" y="3470908"/>
            <a:ext cx="2238375" cy="533400"/>
          </a:xfrm>
          <a:prstGeom prst="rect">
            <a:avLst/>
          </a:prstGeom>
          <a:noFill/>
          <a:ln w="0">
            <a:noFill/>
          </a:ln>
        </p:spPr>
        <p:txBody>
          <a:bodyPr anchor="ctr">
            <a:normAutofit/>
          </a:bodyPr>
          <a:lstStyle/>
          <a:p>
            <a:pPr algn="ctr">
              <a:defRPr sz="1275" b="1" i="0">
                <a:solidFill>
                  <a:srgbClr val="EA8A28"/>
                </a:solidFill>
                <a:latin typeface="DejaVu Sans"/>
                <a:ea typeface="DejaVu Sans"/>
                <a:cs typeface="DejaVu Sans"/>
              </a:defRPr>
            </a:pPr>
            <a:r>
              <a:rPr sz="1275" b="1" i="0" dirty="0">
                <a:solidFill>
                  <a:srgbClr val="EA8A28"/>
                </a:solidFill>
                <a:latin typeface="DejaVu Sans"/>
                <a:ea typeface="DejaVu Sans"/>
                <a:cs typeface="DejaVu Sans"/>
              </a:rPr>
              <a:t>PURPOSEFUL PLAY</a:t>
            </a:r>
          </a:p>
        </p:txBody>
      </p:sp>
      <p:sp>
        <p:nvSpPr>
          <p:cNvPr id="11" name="Rectangle 10">
            <a:extLst>
              <a:ext uri="{FF2B5EF4-FFF2-40B4-BE49-F238E27FC236}">
                <a16:creationId xmlns:a16="http://schemas.microsoft.com/office/drawing/2014/main" id="{D420660D-3B8A-4649-AE73-5FCC663ED4D6}"/>
              </a:ext>
            </a:extLst>
          </p:cNvPr>
          <p:cNvSpPr>
            <a:spLocks noGrp="1"/>
          </p:cNvSpPr>
          <p:nvPr/>
        </p:nvSpPr>
        <p:spPr>
          <a:xfrm>
            <a:off x="3457574" y="4057649"/>
            <a:ext cx="2238375" cy="1190625"/>
          </a:xfrm>
          <a:prstGeom prst="rect">
            <a:avLst/>
          </a:prstGeom>
          <a:noFill/>
          <a:ln w="0">
            <a:noFill/>
          </a:ln>
        </p:spPr>
        <p:txBody>
          <a:bodyPr anchor="t">
            <a:normAutofit/>
          </a:bodyPr>
          <a:lstStyle/>
          <a:p>
            <a:pPr algn="ctr">
              <a:defRPr sz="1425" b="0" i="0">
                <a:solidFill>
                  <a:srgbClr val="18324A"/>
                </a:solidFill>
                <a:latin typeface="DejaVu Sans"/>
                <a:ea typeface="DejaVu Sans"/>
                <a:cs typeface="DejaVu Sans"/>
              </a:defRPr>
            </a:pPr>
            <a:r>
              <a:rPr sz="1425" b="0" i="0" dirty="0">
                <a:solidFill>
                  <a:srgbClr val="18324A"/>
                </a:solidFill>
                <a:latin typeface="DejaVu Sans"/>
                <a:ea typeface="DejaVu Sans"/>
                <a:cs typeface="DejaVu Sans"/>
              </a:rPr>
              <a:t>Children </a:t>
            </a:r>
            <a:r>
              <a:rPr sz="1425" b="0" i="0" dirty="0" err="1">
                <a:solidFill>
                  <a:srgbClr val="18324A"/>
                </a:solidFill>
                <a:latin typeface="DejaVu Sans"/>
                <a:ea typeface="DejaVu Sans"/>
                <a:cs typeface="DejaVu Sans"/>
              </a:rPr>
              <a:t>practise</a:t>
            </a:r>
            <a:r>
              <a:rPr sz="1425" b="0" i="0" dirty="0">
                <a:solidFill>
                  <a:srgbClr val="18324A"/>
                </a:solidFill>
                <a:latin typeface="DejaVu Sans"/>
                <a:ea typeface="DejaVu Sans"/>
                <a:cs typeface="DejaVu Sans"/>
              </a:rPr>
              <a:t>, combine and apply their learning.</a:t>
            </a:r>
          </a:p>
        </p:txBody>
      </p:sp>
      <p:sp>
        <p:nvSpPr>
          <p:cNvPr id="12" name="Rectangle 11">
            <a:extLst>
              <a:ext uri="{FF2B5EF4-FFF2-40B4-BE49-F238E27FC236}">
                <a16:creationId xmlns:a16="http://schemas.microsoft.com/office/drawing/2014/main" id="{A7E23713-A546-4EB8-A934-81329ABDCFCB}"/>
              </a:ext>
            </a:extLst>
          </p:cNvPr>
          <p:cNvSpPr>
            <a:spLocks noGrp="1"/>
          </p:cNvSpPr>
          <p:nvPr/>
        </p:nvSpPr>
        <p:spPr>
          <a:xfrm>
            <a:off x="6095998" y="3470908"/>
            <a:ext cx="2238375" cy="533400"/>
          </a:xfrm>
          <a:prstGeom prst="rect">
            <a:avLst/>
          </a:prstGeom>
          <a:noFill/>
          <a:ln w="0">
            <a:noFill/>
          </a:ln>
        </p:spPr>
        <p:txBody>
          <a:bodyPr anchor="ctr">
            <a:normAutofit/>
          </a:bodyPr>
          <a:lstStyle/>
          <a:p>
            <a:pPr algn="ctr">
              <a:defRPr sz="1275" b="1" i="0">
                <a:solidFill>
                  <a:srgbClr val="6EA43A"/>
                </a:solidFill>
                <a:latin typeface="DejaVu Sans"/>
                <a:ea typeface="DejaVu Sans"/>
                <a:cs typeface="DejaVu Sans"/>
              </a:defRPr>
            </a:pPr>
            <a:r>
              <a:rPr sz="1275" b="1" i="0" dirty="0">
                <a:solidFill>
                  <a:srgbClr val="6EA43A"/>
                </a:solidFill>
                <a:latin typeface="DejaVu Sans"/>
                <a:ea typeface="DejaVu Sans"/>
                <a:cs typeface="DejaVu Sans"/>
              </a:rPr>
              <a:t>CONTINUOUS PROVISION</a:t>
            </a:r>
          </a:p>
        </p:txBody>
      </p:sp>
      <p:sp>
        <p:nvSpPr>
          <p:cNvPr id="13" name="Rectangle 12">
            <a:extLst>
              <a:ext uri="{FF2B5EF4-FFF2-40B4-BE49-F238E27FC236}">
                <a16:creationId xmlns:a16="http://schemas.microsoft.com/office/drawing/2014/main" id="{00193C88-D896-40DA-B1D7-929FC5631C34}"/>
              </a:ext>
            </a:extLst>
          </p:cNvPr>
          <p:cNvSpPr>
            <a:spLocks noGrp="1"/>
          </p:cNvSpPr>
          <p:nvPr/>
        </p:nvSpPr>
        <p:spPr>
          <a:xfrm>
            <a:off x="6095998" y="4057648"/>
            <a:ext cx="2238375" cy="1190625"/>
          </a:xfrm>
          <a:prstGeom prst="rect">
            <a:avLst/>
          </a:prstGeom>
          <a:noFill/>
          <a:ln w="0">
            <a:noFill/>
          </a:ln>
        </p:spPr>
        <p:txBody>
          <a:bodyPr anchor="t">
            <a:normAutofit/>
          </a:bodyPr>
          <a:lstStyle/>
          <a:p>
            <a:pPr algn="ctr">
              <a:defRPr sz="1425" b="0" i="0">
                <a:solidFill>
                  <a:srgbClr val="18324A"/>
                </a:solidFill>
                <a:latin typeface="DejaVu Sans"/>
                <a:ea typeface="DejaVu Sans"/>
                <a:cs typeface="DejaVu Sans"/>
              </a:defRPr>
            </a:pPr>
            <a:r>
              <a:rPr sz="1425" b="0" i="0" dirty="0">
                <a:solidFill>
                  <a:srgbClr val="18324A"/>
                </a:solidFill>
                <a:latin typeface="DejaVu Sans"/>
                <a:ea typeface="DejaVu Sans"/>
                <a:cs typeface="DejaVu Sans"/>
              </a:rPr>
              <a:t>The environment helps children revisit learning independently.</a:t>
            </a:r>
          </a:p>
        </p:txBody>
      </p:sp>
      <p:sp>
        <p:nvSpPr>
          <p:cNvPr id="14" name="Rectangle 13">
            <a:extLst>
              <a:ext uri="{FF2B5EF4-FFF2-40B4-BE49-F238E27FC236}">
                <a16:creationId xmlns:a16="http://schemas.microsoft.com/office/drawing/2014/main" id="{CD2B14B8-0458-425F-8B11-200829A6BA30}"/>
              </a:ext>
            </a:extLst>
          </p:cNvPr>
          <p:cNvSpPr>
            <a:spLocks noGrp="1"/>
          </p:cNvSpPr>
          <p:nvPr/>
        </p:nvSpPr>
        <p:spPr>
          <a:xfrm>
            <a:off x="8734423" y="3470908"/>
            <a:ext cx="2238375" cy="533400"/>
          </a:xfrm>
          <a:prstGeom prst="rect">
            <a:avLst/>
          </a:prstGeom>
          <a:noFill/>
          <a:ln w="0">
            <a:noFill/>
          </a:ln>
        </p:spPr>
        <p:txBody>
          <a:bodyPr anchor="ctr">
            <a:normAutofit/>
          </a:bodyPr>
          <a:lstStyle/>
          <a:p>
            <a:pPr algn="ctr">
              <a:defRPr sz="1275" b="1" i="0">
                <a:solidFill>
                  <a:srgbClr val="76518C"/>
                </a:solidFill>
                <a:latin typeface="DejaVu Sans"/>
                <a:ea typeface="DejaVu Sans"/>
                <a:cs typeface="DejaVu Sans"/>
              </a:defRPr>
            </a:pPr>
            <a:r>
              <a:rPr sz="1275" b="1" i="0" dirty="0">
                <a:solidFill>
                  <a:srgbClr val="76518C"/>
                </a:solidFill>
                <a:latin typeface="DejaVu Sans"/>
                <a:ea typeface="DejaVu Sans"/>
                <a:cs typeface="DejaVu Sans"/>
              </a:rPr>
              <a:t>OUTDOORS AND EXPERIENCES</a:t>
            </a:r>
          </a:p>
        </p:txBody>
      </p:sp>
      <p:sp>
        <p:nvSpPr>
          <p:cNvPr id="15" name="Rectangle 14">
            <a:extLst>
              <a:ext uri="{FF2B5EF4-FFF2-40B4-BE49-F238E27FC236}">
                <a16:creationId xmlns:a16="http://schemas.microsoft.com/office/drawing/2014/main" id="{00E29845-81A5-49DF-96CA-38E0404AB305}"/>
              </a:ext>
            </a:extLst>
          </p:cNvPr>
          <p:cNvSpPr>
            <a:spLocks noGrp="1"/>
          </p:cNvSpPr>
          <p:nvPr/>
        </p:nvSpPr>
        <p:spPr>
          <a:xfrm>
            <a:off x="8734425" y="3973639"/>
            <a:ext cx="2238375" cy="1190625"/>
          </a:xfrm>
          <a:prstGeom prst="rect">
            <a:avLst/>
          </a:prstGeom>
          <a:noFill/>
          <a:ln w="0">
            <a:noFill/>
          </a:ln>
        </p:spPr>
        <p:txBody>
          <a:bodyPr anchor="t">
            <a:normAutofit/>
          </a:bodyPr>
          <a:lstStyle/>
          <a:p>
            <a:pPr algn="ctr">
              <a:defRPr sz="1425" b="0" i="0">
                <a:solidFill>
                  <a:srgbClr val="18324A"/>
                </a:solidFill>
                <a:latin typeface="DejaVu Sans"/>
                <a:ea typeface="DejaVu Sans"/>
                <a:cs typeface="DejaVu Sans"/>
              </a:defRPr>
            </a:pPr>
            <a:r>
              <a:rPr sz="1425" b="0" i="0" dirty="0">
                <a:solidFill>
                  <a:srgbClr val="18324A"/>
                </a:solidFill>
                <a:latin typeface="DejaVu Sans"/>
                <a:ea typeface="DejaVu Sans"/>
                <a:cs typeface="DejaVu Sans"/>
              </a:rPr>
              <a:t>Movement, investigation and real life make ideas meaningful.</a:t>
            </a:r>
          </a:p>
        </p:txBody>
      </p:sp>
      <p:sp>
        <p:nvSpPr>
          <p:cNvPr id="16" name="Rectangle: Rounded Corners 15">
            <a:extLst>
              <a:ext uri="{FF2B5EF4-FFF2-40B4-BE49-F238E27FC236}">
                <a16:creationId xmlns:a16="http://schemas.microsoft.com/office/drawing/2014/main" id="{A09D5101-90E6-4E39-8904-AB5C020258E6}"/>
              </a:ext>
            </a:extLst>
          </p:cNvPr>
          <p:cNvSpPr>
            <a:spLocks noGrp="1"/>
          </p:cNvSpPr>
          <p:nvPr/>
        </p:nvSpPr>
        <p:spPr>
          <a:xfrm>
            <a:off x="1333500" y="5467350"/>
            <a:ext cx="9525000" cy="971550"/>
          </a:xfrm>
          <a:prstGeom prst="roundRect">
            <a:avLst>
              <a:gd name="adj" fmla="val 21569"/>
            </a:avLst>
          </a:prstGeom>
          <a:solidFill>
            <a:srgbClr val="FFF3BF"/>
          </a:solidFill>
          <a:ln w="19050">
            <a:solidFill>
              <a:srgbClr val="F6C641"/>
            </a:solidFill>
          </a:ln>
        </p:spPr>
        <p:txBody>
          <a:bodyPr anchor="ctr">
            <a:normAutofit fontScale="92028" lnSpcReduction="10000"/>
          </a:bodyPr>
          <a:lstStyle/>
          <a:p>
            <a:pPr algn="ctr">
              <a:defRPr sz="1800" b="1" i="1">
                <a:solidFill>
                  <a:srgbClr val="123B67"/>
                </a:solidFill>
                <a:latin typeface="DejaVu Sans"/>
                <a:ea typeface="DejaVu Sans"/>
                <a:cs typeface="DejaVu Sans"/>
              </a:defRPr>
            </a:pPr>
            <a:r>
              <a:rPr sz="1800" b="1" i="1" dirty="0">
                <a:solidFill>
                  <a:srgbClr val="123B67"/>
                </a:solidFill>
                <a:latin typeface="DejaVu Sans"/>
                <a:ea typeface="DejaVu Sans"/>
                <a:cs typeface="DejaVu Sans"/>
              </a:rPr>
              <a:t>Sometimes learning looks like sitting with a teacher. Sometimes it looks like building a tower, digging in the mud, writing a shop sign or sharing six </a:t>
            </a:r>
            <a:r>
              <a:rPr sz="1800" b="1" i="1" dirty="0" err="1">
                <a:solidFill>
                  <a:srgbClr val="123B67"/>
                </a:solidFill>
                <a:latin typeface="DejaVu Sans"/>
                <a:ea typeface="DejaVu Sans"/>
                <a:cs typeface="DejaVu Sans"/>
              </a:rPr>
              <a:t>conkers</a:t>
            </a:r>
            <a:r>
              <a:rPr sz="1800" b="1" i="1" dirty="0">
                <a:solidFill>
                  <a:srgbClr val="123B67"/>
                </a:solidFill>
                <a:latin typeface="DejaVu Sans"/>
                <a:ea typeface="DejaVu Sans"/>
                <a:cs typeface="DejaVu Sans"/>
              </a:rPr>
              <a:t> between three friends.</a:t>
            </a:r>
          </a:p>
        </p:txBody>
      </p:sp>
      <p:pic>
        <p:nvPicPr>
          <p:cNvPr id="19" name="Picture 18">
            <a:extLst>
              <a:ext uri="{FF2B5EF4-FFF2-40B4-BE49-F238E27FC236}">
                <a16:creationId xmlns:a16="http://schemas.microsoft.com/office/drawing/2014/main" id="{FF7CD102-CDBF-429A-9230-001B54F2AF90}"/>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29437" b="61530" l="80981" r="98864">
                        <a14:foregroundMark x1="81340" y1="41233" x2="80981" y2="45165"/>
                        <a14:foregroundMark x1="85885" y1="60468" x2="85885" y2="60468"/>
                        <a14:foregroundMark x1="98385" y1="38470" x2="98864" y2="42827"/>
                        <a14:foregroundMark x1="90371" y1="61530" x2="87022" y2="60043"/>
                      </a14:backgroundRemoval>
                    </a14:imgEffect>
                  </a14:imgLayer>
                </a14:imgProps>
              </a:ext>
              <a:ext uri="{28A0092B-C50C-407E-A947-70E740481C1C}">
                <a14:useLocalDpi xmlns:a14="http://schemas.microsoft.com/office/drawing/2010/main" val="0"/>
              </a:ext>
            </a:extLst>
          </a:blip>
          <a:srcRect l="79864" t="26001" b="37222"/>
          <a:stretch/>
        </p:blipFill>
        <p:spPr>
          <a:xfrm>
            <a:off x="10570464" y="0"/>
            <a:ext cx="1621536" cy="1554735"/>
          </a:xfrm>
          <a:prstGeom prst="rect">
            <a:avLst/>
          </a:prstGeom>
        </p:spPr>
      </p:pic>
    </p:spTree>
    <p:extLst>
      <p:ext uri="{BB962C8B-B14F-4D97-AF65-F5344CB8AC3E}">
        <p14:creationId xmlns:p14="http://schemas.microsoft.com/office/powerpoint/2010/main" val="243069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82F8652-F91A-41CC-82E5-F11ADE304DE4}"/>
              </a:ext>
            </a:extLst>
          </p:cNvPr>
          <p:cNvSpPr/>
          <p:nvPr/>
        </p:nvSpPr>
        <p:spPr>
          <a:xfrm>
            <a:off x="592208" y="1788570"/>
            <a:ext cx="6377067" cy="769441"/>
          </a:xfrm>
          <a:prstGeom prst="rect">
            <a:avLst/>
          </a:prstGeom>
        </p:spPr>
        <p:txBody>
          <a:bodyPr wrap="none">
            <a:spAutoFit/>
          </a:bodyPr>
          <a:lstStyle/>
          <a:p>
            <a:pPr>
              <a:defRPr sz="2775" b="1" i="0">
                <a:solidFill>
                  <a:srgbClr val="123B67"/>
                </a:solidFill>
                <a:latin typeface="DejaVu Sans"/>
                <a:ea typeface="DejaVu Sans"/>
                <a:cs typeface="DejaVu Sans"/>
              </a:defRPr>
            </a:pPr>
            <a:r>
              <a:rPr lang="en-GB" sz="4400" b="1" dirty="0">
                <a:solidFill>
                  <a:srgbClr val="123B67"/>
                </a:solidFill>
                <a:latin typeface="DejaVu Sans"/>
                <a:ea typeface="DejaVu Sans"/>
                <a:cs typeface="DejaVu Sans"/>
              </a:rPr>
              <a:t>7 Areas of Learning</a:t>
            </a:r>
          </a:p>
        </p:txBody>
      </p:sp>
      <p:sp>
        <p:nvSpPr>
          <p:cNvPr id="7" name="Straight Connector 6">
            <a:extLst>
              <a:ext uri="{FF2B5EF4-FFF2-40B4-BE49-F238E27FC236}">
                <a16:creationId xmlns:a16="http://schemas.microsoft.com/office/drawing/2014/main" id="{154C233B-45DB-4728-8589-536CE25DA152}"/>
              </a:ext>
            </a:extLst>
          </p:cNvPr>
          <p:cNvSpPr>
            <a:spLocks noGrp="1"/>
          </p:cNvSpPr>
          <p:nvPr/>
        </p:nvSpPr>
        <p:spPr>
          <a:xfrm flipV="1">
            <a:off x="700278" y="2632773"/>
            <a:ext cx="4749546" cy="19050"/>
          </a:xfrm>
          <a:prstGeom prst="line">
            <a:avLst/>
          </a:prstGeom>
          <a:noFill/>
          <a:ln w="66675">
            <a:solidFill>
              <a:srgbClr val="D73343"/>
            </a:solidFill>
          </a:ln>
        </p:spPr>
      </p:sp>
      <p:sp>
        <p:nvSpPr>
          <p:cNvPr id="9" name="Rectangle 8">
            <a:extLst>
              <a:ext uri="{FF2B5EF4-FFF2-40B4-BE49-F238E27FC236}">
                <a16:creationId xmlns:a16="http://schemas.microsoft.com/office/drawing/2014/main" id="{1C16BE3C-55BB-4DF3-AE1C-5027F33CFF03}"/>
              </a:ext>
            </a:extLst>
          </p:cNvPr>
          <p:cNvSpPr>
            <a:spLocks noGrp="1"/>
          </p:cNvSpPr>
          <p:nvPr/>
        </p:nvSpPr>
        <p:spPr>
          <a:xfrm>
            <a:off x="700278" y="2778158"/>
            <a:ext cx="10491978" cy="550937"/>
          </a:xfrm>
          <a:prstGeom prst="rect">
            <a:avLst/>
          </a:prstGeom>
          <a:noFill/>
          <a:ln w="0">
            <a:noFill/>
          </a:ln>
        </p:spPr>
        <p:txBody>
          <a:bodyPr anchor="ctr">
            <a:normAutofit fontScale="99312"/>
          </a:bodyPr>
          <a:lstStyle/>
          <a:p>
            <a:pPr algn="ctr">
              <a:defRPr sz="1725" b="1" i="0">
                <a:solidFill>
                  <a:srgbClr val="123B67"/>
                </a:solidFill>
                <a:latin typeface="DejaVu Sans"/>
                <a:ea typeface="DejaVu Sans"/>
                <a:cs typeface="DejaVu Sans"/>
              </a:defRPr>
            </a:pPr>
            <a:r>
              <a:rPr lang="en-US" sz="2000" b="1" i="0" dirty="0">
                <a:solidFill>
                  <a:srgbClr val="123B67"/>
                </a:solidFill>
                <a:latin typeface="DejaVu Sans"/>
                <a:ea typeface="DejaVu Sans"/>
                <a:cs typeface="DejaVu Sans"/>
              </a:rPr>
              <a:t>Prime Areas:</a:t>
            </a:r>
            <a:endParaRPr sz="2000" b="1" i="0" dirty="0">
              <a:solidFill>
                <a:srgbClr val="123B67"/>
              </a:solidFill>
              <a:latin typeface="DejaVu Sans"/>
              <a:ea typeface="DejaVu Sans"/>
              <a:cs typeface="DejaVu Sans"/>
            </a:endParaRPr>
          </a:p>
        </p:txBody>
      </p:sp>
      <p:sp>
        <p:nvSpPr>
          <p:cNvPr id="11" name="TextBox 10">
            <a:extLst>
              <a:ext uri="{FF2B5EF4-FFF2-40B4-BE49-F238E27FC236}">
                <a16:creationId xmlns:a16="http://schemas.microsoft.com/office/drawing/2014/main" id="{313194FE-CD61-485D-98F1-87F534666E03}"/>
              </a:ext>
            </a:extLst>
          </p:cNvPr>
          <p:cNvSpPr txBox="1"/>
          <p:nvPr/>
        </p:nvSpPr>
        <p:spPr>
          <a:xfrm>
            <a:off x="592208" y="3305936"/>
            <a:ext cx="10885170" cy="830997"/>
          </a:xfrm>
          <a:prstGeom prst="rect">
            <a:avLst/>
          </a:prstGeom>
          <a:noFill/>
        </p:spPr>
        <p:txBody>
          <a:bodyPr wrap="square" rtlCol="0">
            <a:spAutoFit/>
          </a:bodyPr>
          <a:lstStyle/>
          <a:p>
            <a:pPr algn="ctr"/>
            <a:r>
              <a:rPr lang="en-US" sz="2400" dirty="0">
                <a:solidFill>
                  <a:schemeClr val="accent1">
                    <a:lumMod val="75000"/>
                  </a:schemeClr>
                </a:solidFill>
                <a:latin typeface="DejaVu Sans"/>
              </a:rPr>
              <a:t>Communication and Language</a:t>
            </a:r>
            <a:r>
              <a:rPr lang="en-GB" sz="2400" dirty="0">
                <a:solidFill>
                  <a:schemeClr val="accent1">
                    <a:lumMod val="75000"/>
                  </a:schemeClr>
                </a:solidFill>
                <a:latin typeface="DejaVu Sans"/>
              </a:rPr>
              <a:t>     Physical Development     </a:t>
            </a:r>
          </a:p>
          <a:p>
            <a:pPr algn="ctr"/>
            <a:r>
              <a:rPr lang="en-US" sz="2400" dirty="0">
                <a:solidFill>
                  <a:schemeClr val="accent1">
                    <a:lumMod val="75000"/>
                  </a:schemeClr>
                </a:solidFill>
                <a:latin typeface="DejaVu Sans"/>
              </a:rPr>
              <a:t>P</a:t>
            </a:r>
            <a:r>
              <a:rPr lang="en-GB" sz="2400" dirty="0" err="1">
                <a:solidFill>
                  <a:schemeClr val="accent1">
                    <a:lumMod val="75000"/>
                  </a:schemeClr>
                </a:solidFill>
                <a:latin typeface="DejaVu Sans"/>
              </a:rPr>
              <a:t>ersonal</a:t>
            </a:r>
            <a:r>
              <a:rPr lang="en-GB" sz="2400" dirty="0">
                <a:solidFill>
                  <a:schemeClr val="accent1">
                    <a:lumMod val="75000"/>
                  </a:schemeClr>
                </a:solidFill>
                <a:latin typeface="DejaVu Sans"/>
              </a:rPr>
              <a:t>, Social and Emotional Development</a:t>
            </a:r>
            <a:endParaRPr lang="en-US" sz="2400" dirty="0">
              <a:solidFill>
                <a:schemeClr val="accent1">
                  <a:lumMod val="75000"/>
                </a:schemeClr>
              </a:solidFill>
              <a:latin typeface="DejaVu Sans"/>
            </a:endParaRPr>
          </a:p>
        </p:txBody>
      </p:sp>
      <p:sp>
        <p:nvSpPr>
          <p:cNvPr id="12" name="Rectangle 11">
            <a:extLst>
              <a:ext uri="{FF2B5EF4-FFF2-40B4-BE49-F238E27FC236}">
                <a16:creationId xmlns:a16="http://schemas.microsoft.com/office/drawing/2014/main" id="{B17E417F-1DCC-4EA1-8CD0-B5CB19C2480B}"/>
              </a:ext>
            </a:extLst>
          </p:cNvPr>
          <p:cNvSpPr>
            <a:spLocks noGrp="1"/>
          </p:cNvSpPr>
          <p:nvPr/>
        </p:nvSpPr>
        <p:spPr>
          <a:xfrm>
            <a:off x="850011" y="4253040"/>
            <a:ext cx="10491978" cy="550937"/>
          </a:xfrm>
          <a:prstGeom prst="rect">
            <a:avLst/>
          </a:prstGeom>
          <a:noFill/>
          <a:ln w="0">
            <a:noFill/>
          </a:ln>
        </p:spPr>
        <p:txBody>
          <a:bodyPr anchor="ctr">
            <a:normAutofit fontScale="99312"/>
          </a:bodyPr>
          <a:lstStyle/>
          <a:p>
            <a:pPr algn="ctr">
              <a:defRPr sz="1725" b="1" i="0">
                <a:solidFill>
                  <a:srgbClr val="123B67"/>
                </a:solidFill>
                <a:latin typeface="DejaVu Sans"/>
                <a:ea typeface="DejaVu Sans"/>
                <a:cs typeface="DejaVu Sans"/>
              </a:defRPr>
            </a:pPr>
            <a:r>
              <a:rPr lang="en-US" sz="2000" b="1" dirty="0">
                <a:solidFill>
                  <a:srgbClr val="123B67"/>
                </a:solidFill>
                <a:latin typeface="DejaVu Sans"/>
                <a:ea typeface="DejaVu Sans"/>
                <a:cs typeface="DejaVu Sans"/>
              </a:rPr>
              <a:t>Specific Areas:</a:t>
            </a:r>
            <a:endParaRPr sz="2000" b="1" i="0" dirty="0">
              <a:solidFill>
                <a:srgbClr val="123B67"/>
              </a:solidFill>
              <a:latin typeface="DejaVu Sans"/>
              <a:ea typeface="DejaVu Sans"/>
              <a:cs typeface="DejaVu Sans"/>
            </a:endParaRPr>
          </a:p>
        </p:txBody>
      </p:sp>
      <p:sp>
        <p:nvSpPr>
          <p:cNvPr id="13" name="TextBox 12">
            <a:extLst>
              <a:ext uri="{FF2B5EF4-FFF2-40B4-BE49-F238E27FC236}">
                <a16:creationId xmlns:a16="http://schemas.microsoft.com/office/drawing/2014/main" id="{AE2A9D28-7F4B-434D-B445-02657FDEB077}"/>
              </a:ext>
            </a:extLst>
          </p:cNvPr>
          <p:cNvSpPr txBox="1"/>
          <p:nvPr/>
        </p:nvSpPr>
        <p:spPr>
          <a:xfrm>
            <a:off x="653415" y="5029084"/>
            <a:ext cx="10885170" cy="830997"/>
          </a:xfrm>
          <a:prstGeom prst="rect">
            <a:avLst/>
          </a:prstGeom>
          <a:noFill/>
        </p:spPr>
        <p:txBody>
          <a:bodyPr wrap="square" rtlCol="0">
            <a:spAutoFit/>
          </a:bodyPr>
          <a:lstStyle/>
          <a:p>
            <a:pPr algn="ctr"/>
            <a:r>
              <a:rPr lang="en-US" sz="2400" dirty="0">
                <a:solidFill>
                  <a:schemeClr val="accent1">
                    <a:lumMod val="75000"/>
                  </a:schemeClr>
                </a:solidFill>
                <a:latin typeface="DejaVu Sans"/>
              </a:rPr>
              <a:t>Literacy     Mathematics     Understanding the World</a:t>
            </a:r>
          </a:p>
          <a:p>
            <a:pPr algn="ctr"/>
            <a:r>
              <a:rPr lang="en-US" sz="2400" dirty="0">
                <a:solidFill>
                  <a:schemeClr val="accent1">
                    <a:lumMod val="75000"/>
                  </a:schemeClr>
                </a:solidFill>
                <a:latin typeface="DejaVu Sans"/>
              </a:rPr>
              <a:t>Expressive Arts and Design</a:t>
            </a:r>
            <a:endParaRPr lang="en-GB" sz="2400" dirty="0">
              <a:solidFill>
                <a:schemeClr val="accent1">
                  <a:lumMod val="75000"/>
                </a:schemeClr>
              </a:solidFill>
              <a:latin typeface="DejaVu Sans"/>
            </a:endParaRPr>
          </a:p>
        </p:txBody>
      </p:sp>
    </p:spTree>
    <p:extLst>
      <p:ext uri="{BB962C8B-B14F-4D97-AF65-F5344CB8AC3E}">
        <p14:creationId xmlns:p14="http://schemas.microsoft.com/office/powerpoint/2010/main" val="24778929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82F8652-F91A-41CC-82E5-F11ADE304DE4}"/>
              </a:ext>
            </a:extLst>
          </p:cNvPr>
          <p:cNvSpPr/>
          <p:nvPr/>
        </p:nvSpPr>
        <p:spPr>
          <a:xfrm>
            <a:off x="592208" y="1788570"/>
            <a:ext cx="7792518" cy="769441"/>
          </a:xfrm>
          <a:prstGeom prst="rect">
            <a:avLst/>
          </a:prstGeom>
        </p:spPr>
        <p:txBody>
          <a:bodyPr wrap="none">
            <a:spAutoFit/>
          </a:bodyPr>
          <a:lstStyle/>
          <a:p>
            <a:pPr>
              <a:defRPr sz="2775" b="1" i="0">
                <a:solidFill>
                  <a:srgbClr val="123B67"/>
                </a:solidFill>
                <a:latin typeface="DejaVu Sans"/>
                <a:ea typeface="DejaVu Sans"/>
                <a:cs typeface="DejaVu Sans"/>
              </a:defRPr>
            </a:pPr>
            <a:r>
              <a:rPr lang="en-GB" sz="4400" b="1" dirty="0">
                <a:solidFill>
                  <a:srgbClr val="123B67"/>
                </a:solidFill>
                <a:latin typeface="DejaVu Sans"/>
                <a:ea typeface="DejaVu Sans"/>
                <a:cs typeface="DejaVu Sans"/>
              </a:rPr>
              <a:t>Our Year R Destinations</a:t>
            </a:r>
          </a:p>
        </p:txBody>
      </p:sp>
      <p:sp>
        <p:nvSpPr>
          <p:cNvPr id="7" name="Straight Connector 6">
            <a:extLst>
              <a:ext uri="{FF2B5EF4-FFF2-40B4-BE49-F238E27FC236}">
                <a16:creationId xmlns:a16="http://schemas.microsoft.com/office/drawing/2014/main" id="{154C233B-45DB-4728-8589-536CE25DA152}"/>
              </a:ext>
            </a:extLst>
          </p:cNvPr>
          <p:cNvSpPr>
            <a:spLocks noGrp="1"/>
          </p:cNvSpPr>
          <p:nvPr/>
        </p:nvSpPr>
        <p:spPr>
          <a:xfrm flipV="1">
            <a:off x="700278" y="2632773"/>
            <a:ext cx="4749546" cy="19050"/>
          </a:xfrm>
          <a:prstGeom prst="line">
            <a:avLst/>
          </a:prstGeom>
          <a:noFill/>
          <a:ln w="66675">
            <a:solidFill>
              <a:srgbClr val="D73343"/>
            </a:solidFill>
          </a:ln>
        </p:spPr>
      </p:sp>
      <p:sp>
        <p:nvSpPr>
          <p:cNvPr id="9" name="Rectangle 8">
            <a:extLst>
              <a:ext uri="{FF2B5EF4-FFF2-40B4-BE49-F238E27FC236}">
                <a16:creationId xmlns:a16="http://schemas.microsoft.com/office/drawing/2014/main" id="{1C16BE3C-55BB-4DF3-AE1C-5027F33CFF03}"/>
              </a:ext>
            </a:extLst>
          </p:cNvPr>
          <p:cNvSpPr>
            <a:spLocks noGrp="1"/>
          </p:cNvSpPr>
          <p:nvPr/>
        </p:nvSpPr>
        <p:spPr>
          <a:xfrm>
            <a:off x="700278" y="2778158"/>
            <a:ext cx="10491978" cy="550937"/>
          </a:xfrm>
          <a:prstGeom prst="rect">
            <a:avLst/>
          </a:prstGeom>
          <a:noFill/>
          <a:ln w="0">
            <a:noFill/>
          </a:ln>
        </p:spPr>
        <p:txBody>
          <a:bodyPr anchor="ctr">
            <a:normAutofit fontScale="99312"/>
          </a:bodyPr>
          <a:lstStyle/>
          <a:p>
            <a:pPr algn="ctr">
              <a:defRPr sz="1725" b="1" i="0">
                <a:solidFill>
                  <a:srgbClr val="123B67"/>
                </a:solidFill>
                <a:latin typeface="DejaVu Sans"/>
                <a:ea typeface="DejaVu Sans"/>
                <a:cs typeface="DejaVu Sans"/>
              </a:defRPr>
            </a:pPr>
            <a:r>
              <a:rPr sz="2000" b="1" i="0" dirty="0">
                <a:solidFill>
                  <a:srgbClr val="123B67"/>
                </a:solidFill>
                <a:latin typeface="DejaVu Sans"/>
                <a:ea typeface="DejaVu Sans"/>
                <a:cs typeface="DejaVu Sans"/>
              </a:rPr>
              <a:t>By the end of Year R, we want children </a:t>
            </a:r>
            <a:r>
              <a:rPr lang="en-US" sz="2000" b="1" i="0" dirty="0">
                <a:solidFill>
                  <a:srgbClr val="123B67"/>
                </a:solidFill>
                <a:latin typeface="DejaVu Sans"/>
                <a:ea typeface="DejaVu Sans"/>
                <a:cs typeface="DejaVu Sans"/>
              </a:rPr>
              <a:t>to be</a:t>
            </a:r>
            <a:r>
              <a:rPr sz="2000" b="1" i="0" dirty="0">
                <a:solidFill>
                  <a:srgbClr val="123B67"/>
                </a:solidFill>
                <a:latin typeface="DejaVu Sans"/>
                <a:ea typeface="DejaVu Sans"/>
                <a:cs typeface="DejaVu Sans"/>
              </a:rPr>
              <a:t>:</a:t>
            </a:r>
          </a:p>
        </p:txBody>
      </p:sp>
      <p:sp>
        <p:nvSpPr>
          <p:cNvPr id="11" name="TextBox 10">
            <a:extLst>
              <a:ext uri="{FF2B5EF4-FFF2-40B4-BE49-F238E27FC236}">
                <a16:creationId xmlns:a16="http://schemas.microsoft.com/office/drawing/2014/main" id="{313194FE-CD61-485D-98F1-87F534666E03}"/>
              </a:ext>
            </a:extLst>
          </p:cNvPr>
          <p:cNvSpPr txBox="1"/>
          <p:nvPr/>
        </p:nvSpPr>
        <p:spPr>
          <a:xfrm>
            <a:off x="606552" y="3562715"/>
            <a:ext cx="10885170" cy="461665"/>
          </a:xfrm>
          <a:prstGeom prst="rect">
            <a:avLst/>
          </a:prstGeom>
          <a:noFill/>
        </p:spPr>
        <p:txBody>
          <a:bodyPr wrap="square" rtlCol="0">
            <a:spAutoFit/>
          </a:bodyPr>
          <a:lstStyle/>
          <a:p>
            <a:pPr algn="ctr"/>
            <a:r>
              <a:rPr lang="en-US" sz="2400" dirty="0">
                <a:solidFill>
                  <a:schemeClr val="accent1">
                    <a:lumMod val="75000"/>
                  </a:schemeClr>
                </a:solidFill>
                <a:latin typeface="DejaVu Sans"/>
              </a:rPr>
              <a:t>Happy     Confident     Curious     Independent     Resilient </a:t>
            </a:r>
            <a:endParaRPr lang="en-GB" sz="2400" dirty="0">
              <a:solidFill>
                <a:schemeClr val="accent1">
                  <a:lumMod val="75000"/>
                </a:schemeClr>
              </a:solidFill>
              <a:latin typeface="DejaVu Sans"/>
            </a:endParaRPr>
          </a:p>
        </p:txBody>
      </p:sp>
      <p:sp>
        <p:nvSpPr>
          <p:cNvPr id="12" name="Rectangle 11">
            <a:extLst>
              <a:ext uri="{FF2B5EF4-FFF2-40B4-BE49-F238E27FC236}">
                <a16:creationId xmlns:a16="http://schemas.microsoft.com/office/drawing/2014/main" id="{B17E417F-1DCC-4EA1-8CD0-B5CB19C2480B}"/>
              </a:ext>
            </a:extLst>
          </p:cNvPr>
          <p:cNvSpPr>
            <a:spLocks noGrp="1"/>
          </p:cNvSpPr>
          <p:nvPr/>
        </p:nvSpPr>
        <p:spPr>
          <a:xfrm>
            <a:off x="850011" y="4253040"/>
            <a:ext cx="10491978" cy="550937"/>
          </a:xfrm>
          <a:prstGeom prst="rect">
            <a:avLst/>
          </a:prstGeom>
          <a:noFill/>
          <a:ln w="0">
            <a:noFill/>
          </a:ln>
        </p:spPr>
        <p:txBody>
          <a:bodyPr anchor="ctr">
            <a:normAutofit fontScale="99312"/>
          </a:bodyPr>
          <a:lstStyle/>
          <a:p>
            <a:pPr algn="ctr">
              <a:defRPr sz="1725" b="1" i="0">
                <a:solidFill>
                  <a:srgbClr val="123B67"/>
                </a:solidFill>
                <a:latin typeface="DejaVu Sans"/>
                <a:ea typeface="DejaVu Sans"/>
                <a:cs typeface="DejaVu Sans"/>
              </a:defRPr>
            </a:pPr>
            <a:r>
              <a:rPr lang="en-US" sz="2000" b="1" i="0" dirty="0">
                <a:solidFill>
                  <a:srgbClr val="123B67"/>
                </a:solidFill>
                <a:latin typeface="DejaVu Sans"/>
                <a:ea typeface="DejaVu Sans"/>
                <a:cs typeface="DejaVu Sans"/>
              </a:rPr>
              <a:t>And developing as:</a:t>
            </a:r>
            <a:endParaRPr sz="2000" b="1" i="0" dirty="0">
              <a:solidFill>
                <a:srgbClr val="123B67"/>
              </a:solidFill>
              <a:latin typeface="DejaVu Sans"/>
              <a:ea typeface="DejaVu Sans"/>
              <a:cs typeface="DejaVu Sans"/>
            </a:endParaRPr>
          </a:p>
        </p:txBody>
      </p:sp>
      <p:sp>
        <p:nvSpPr>
          <p:cNvPr id="13" name="TextBox 12">
            <a:extLst>
              <a:ext uri="{FF2B5EF4-FFF2-40B4-BE49-F238E27FC236}">
                <a16:creationId xmlns:a16="http://schemas.microsoft.com/office/drawing/2014/main" id="{AE2A9D28-7F4B-434D-B445-02657FDEB077}"/>
              </a:ext>
            </a:extLst>
          </p:cNvPr>
          <p:cNvSpPr txBox="1"/>
          <p:nvPr/>
        </p:nvSpPr>
        <p:spPr>
          <a:xfrm>
            <a:off x="653415" y="5029084"/>
            <a:ext cx="10885170" cy="461665"/>
          </a:xfrm>
          <a:prstGeom prst="rect">
            <a:avLst/>
          </a:prstGeom>
          <a:noFill/>
        </p:spPr>
        <p:txBody>
          <a:bodyPr wrap="square" rtlCol="0">
            <a:spAutoFit/>
          </a:bodyPr>
          <a:lstStyle/>
          <a:p>
            <a:pPr algn="ctr"/>
            <a:r>
              <a:rPr lang="en-US" sz="2400" dirty="0">
                <a:solidFill>
                  <a:schemeClr val="accent1">
                    <a:lumMod val="75000"/>
                  </a:schemeClr>
                </a:solidFill>
                <a:latin typeface="DejaVu Sans"/>
              </a:rPr>
              <a:t>Readers     Writers     Mathematicians     Investigators     Explorers </a:t>
            </a:r>
            <a:endParaRPr lang="en-GB" sz="2400" dirty="0">
              <a:solidFill>
                <a:schemeClr val="accent1">
                  <a:lumMod val="75000"/>
                </a:schemeClr>
              </a:solidFill>
              <a:latin typeface="DejaVu Sans"/>
            </a:endParaRPr>
          </a:p>
        </p:txBody>
      </p:sp>
      <p:sp>
        <p:nvSpPr>
          <p:cNvPr id="14" name="TextBox 13">
            <a:extLst>
              <a:ext uri="{FF2B5EF4-FFF2-40B4-BE49-F238E27FC236}">
                <a16:creationId xmlns:a16="http://schemas.microsoft.com/office/drawing/2014/main" id="{4B62DF7B-F7BF-462D-90A1-8FADE7114D24}"/>
              </a:ext>
            </a:extLst>
          </p:cNvPr>
          <p:cNvSpPr txBox="1"/>
          <p:nvPr/>
        </p:nvSpPr>
        <p:spPr>
          <a:xfrm>
            <a:off x="653415" y="5715856"/>
            <a:ext cx="10885170" cy="461665"/>
          </a:xfrm>
          <a:prstGeom prst="rect">
            <a:avLst/>
          </a:prstGeom>
          <a:noFill/>
        </p:spPr>
        <p:txBody>
          <a:bodyPr wrap="square" rtlCol="0">
            <a:spAutoFit/>
          </a:bodyPr>
          <a:lstStyle/>
          <a:p>
            <a:pPr algn="ctr"/>
            <a:r>
              <a:rPr lang="en-US" sz="2400" dirty="0">
                <a:solidFill>
                  <a:schemeClr val="accent1">
                    <a:lumMod val="75000"/>
                  </a:schemeClr>
                </a:solidFill>
                <a:latin typeface="DejaVu Sans"/>
              </a:rPr>
              <a:t>Problem-Solvers     Friends     Communicators</a:t>
            </a:r>
            <a:endParaRPr lang="en-GB" sz="2400" dirty="0">
              <a:solidFill>
                <a:schemeClr val="accent1">
                  <a:lumMod val="75000"/>
                </a:schemeClr>
              </a:solidFill>
              <a:latin typeface="DejaVu Sans"/>
            </a:endParaRPr>
          </a:p>
        </p:txBody>
      </p:sp>
    </p:spTree>
    <p:extLst>
      <p:ext uri="{BB962C8B-B14F-4D97-AF65-F5344CB8AC3E}">
        <p14:creationId xmlns:p14="http://schemas.microsoft.com/office/powerpoint/2010/main" val="31813220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EC4CFF0-6F69-49C8-83B0-DFDCD07AB4D5}"/>
              </a:ext>
            </a:extLst>
          </p:cNvPr>
          <p:cNvSpPr>
            <a:spLocks noGrp="1"/>
          </p:cNvSpPr>
          <p:nvPr/>
        </p:nvSpPr>
        <p:spPr>
          <a:xfrm>
            <a:off x="526542" y="1684782"/>
            <a:ext cx="9858375" cy="628650"/>
          </a:xfrm>
          <a:prstGeom prst="rect">
            <a:avLst/>
          </a:prstGeom>
          <a:noFill/>
          <a:ln w="0">
            <a:noFill/>
          </a:ln>
        </p:spPr>
        <p:txBody>
          <a:bodyPr anchor="ctr">
            <a:normAutofit/>
          </a:bodyPr>
          <a:lstStyle/>
          <a:p>
            <a:pPr algn="l">
              <a:defRPr sz="2775" b="1" i="0">
                <a:solidFill>
                  <a:srgbClr val="123B67"/>
                </a:solidFill>
                <a:latin typeface="DejaVu Sans"/>
                <a:ea typeface="DejaVu Sans"/>
                <a:cs typeface="DejaVu Sans"/>
              </a:defRPr>
            </a:pPr>
            <a:r>
              <a:rPr lang="en-US" sz="2775" b="1" i="0" dirty="0">
                <a:solidFill>
                  <a:srgbClr val="123B67"/>
                </a:solidFill>
                <a:latin typeface="DejaVu Sans"/>
                <a:ea typeface="DejaVu Sans"/>
                <a:cs typeface="DejaVu Sans"/>
              </a:rPr>
              <a:t>Communication and Language</a:t>
            </a:r>
            <a:endParaRPr sz="2775" b="1" i="0" dirty="0">
              <a:solidFill>
                <a:srgbClr val="123B67"/>
              </a:solidFill>
              <a:latin typeface="DejaVu Sans"/>
              <a:ea typeface="DejaVu Sans"/>
              <a:cs typeface="DejaVu Sans"/>
            </a:endParaRPr>
          </a:p>
        </p:txBody>
      </p:sp>
      <p:sp>
        <p:nvSpPr>
          <p:cNvPr id="3" name="Straight Connector 2">
            <a:extLst>
              <a:ext uri="{FF2B5EF4-FFF2-40B4-BE49-F238E27FC236}">
                <a16:creationId xmlns:a16="http://schemas.microsoft.com/office/drawing/2014/main" id="{2AB364C0-79A1-4586-B1CB-7AD8D58C6CE3}"/>
              </a:ext>
            </a:extLst>
          </p:cNvPr>
          <p:cNvSpPr>
            <a:spLocks noGrp="1"/>
          </p:cNvSpPr>
          <p:nvPr/>
        </p:nvSpPr>
        <p:spPr>
          <a:xfrm>
            <a:off x="618744" y="2313432"/>
            <a:ext cx="1571625" cy="0"/>
          </a:xfrm>
          <a:prstGeom prst="line">
            <a:avLst/>
          </a:prstGeom>
          <a:noFill/>
          <a:ln w="66675">
            <a:solidFill>
              <a:srgbClr val="D73343"/>
            </a:solidFill>
          </a:ln>
        </p:spPr>
      </p:sp>
      <p:sp>
        <p:nvSpPr>
          <p:cNvPr id="4" name="Rectangle: Rounded Corners 3">
            <a:extLst>
              <a:ext uri="{FF2B5EF4-FFF2-40B4-BE49-F238E27FC236}">
                <a16:creationId xmlns:a16="http://schemas.microsoft.com/office/drawing/2014/main" id="{EC025012-BBDE-4AE8-AAC7-19D6343C4AE0}"/>
              </a:ext>
            </a:extLst>
          </p:cNvPr>
          <p:cNvSpPr>
            <a:spLocks noGrp="1"/>
          </p:cNvSpPr>
          <p:nvPr/>
        </p:nvSpPr>
        <p:spPr>
          <a:xfrm>
            <a:off x="618744" y="2503932"/>
            <a:ext cx="10287000" cy="438150"/>
          </a:xfrm>
          <a:prstGeom prst="roundRect">
            <a:avLst>
              <a:gd name="adj" fmla="val 39130"/>
            </a:avLst>
          </a:prstGeom>
          <a:solidFill>
            <a:srgbClr val="F6C641"/>
          </a:solidFill>
          <a:ln w="19050">
            <a:solidFill>
              <a:srgbClr val="D73343"/>
            </a:solidFill>
          </a:ln>
        </p:spPr>
        <p:txBody>
          <a:bodyPr anchor="ctr">
            <a:normAutofit/>
          </a:bodyPr>
          <a:lstStyle/>
          <a:p>
            <a:pPr algn="l">
              <a:defRPr sz="1350" b="1" i="0">
                <a:solidFill>
                  <a:srgbClr val="123B67"/>
                </a:solidFill>
                <a:latin typeface="DejaVu Sans"/>
                <a:ea typeface="DejaVu Sans"/>
                <a:cs typeface="DejaVu Sans"/>
              </a:defRPr>
            </a:pPr>
            <a:r>
              <a:rPr sz="1350" b="1" i="0" dirty="0">
                <a:solidFill>
                  <a:srgbClr val="123B67"/>
                </a:solidFill>
                <a:latin typeface="DejaVu Sans"/>
                <a:ea typeface="DejaVu Sans"/>
                <a:cs typeface="DejaVu Sans"/>
              </a:rPr>
              <a:t>DESTINATION:</a:t>
            </a:r>
            <a:r>
              <a:rPr lang="en-US" sz="1350" b="1" i="0" dirty="0">
                <a:solidFill>
                  <a:srgbClr val="123B67"/>
                </a:solidFill>
                <a:latin typeface="DejaVu Sans"/>
                <a:ea typeface="DejaVu Sans"/>
                <a:cs typeface="DejaVu Sans"/>
              </a:rPr>
              <a:t> I AM A </a:t>
            </a:r>
            <a:r>
              <a:rPr sz="1350" b="1" i="0" dirty="0">
                <a:solidFill>
                  <a:srgbClr val="123B67"/>
                </a:solidFill>
                <a:latin typeface="DejaVu Sans"/>
                <a:ea typeface="DejaVu Sans"/>
                <a:cs typeface="DejaVu Sans"/>
              </a:rPr>
              <a:t>CONFIDENT COMMUNICATOR</a:t>
            </a:r>
          </a:p>
        </p:txBody>
      </p:sp>
      <p:sp>
        <p:nvSpPr>
          <p:cNvPr id="5" name="Rectangle 4">
            <a:extLst>
              <a:ext uri="{FF2B5EF4-FFF2-40B4-BE49-F238E27FC236}">
                <a16:creationId xmlns:a16="http://schemas.microsoft.com/office/drawing/2014/main" id="{85545AB7-6141-4DF0-8E8E-DD3BEF0BB4D6}"/>
              </a:ext>
            </a:extLst>
          </p:cNvPr>
          <p:cNvSpPr/>
          <p:nvPr/>
        </p:nvSpPr>
        <p:spPr>
          <a:xfrm>
            <a:off x="526542" y="3081585"/>
            <a:ext cx="5051298" cy="400110"/>
          </a:xfrm>
          <a:prstGeom prst="rect">
            <a:avLst/>
          </a:prstGeom>
        </p:spPr>
        <p:txBody>
          <a:bodyPr wrap="square">
            <a:spAutoFit/>
          </a:bodyPr>
          <a:lstStyle/>
          <a:p>
            <a:pPr algn="ctr">
              <a:defRPr sz="1725" b="1" i="0">
                <a:solidFill>
                  <a:srgbClr val="123B67"/>
                </a:solidFill>
                <a:latin typeface="DejaVu Sans"/>
                <a:ea typeface="DejaVu Sans"/>
                <a:cs typeface="DejaVu Sans"/>
              </a:defRPr>
            </a:pPr>
            <a:r>
              <a:rPr lang="en-US" sz="2000" b="1" dirty="0">
                <a:solidFill>
                  <a:srgbClr val="123B67"/>
                </a:solidFill>
                <a:latin typeface="DejaVu Sans"/>
                <a:ea typeface="DejaVu Sans"/>
                <a:cs typeface="DejaVu Sans"/>
              </a:rPr>
              <a:t>The children will be learning to:</a:t>
            </a:r>
          </a:p>
        </p:txBody>
      </p:sp>
      <p:sp>
        <p:nvSpPr>
          <p:cNvPr id="6" name="TextBox 5">
            <a:extLst>
              <a:ext uri="{FF2B5EF4-FFF2-40B4-BE49-F238E27FC236}">
                <a16:creationId xmlns:a16="http://schemas.microsoft.com/office/drawing/2014/main" id="{FEDFD22C-E6F6-4552-ADD6-6611F89459C5}"/>
              </a:ext>
            </a:extLst>
          </p:cNvPr>
          <p:cNvSpPr txBox="1"/>
          <p:nvPr/>
        </p:nvSpPr>
        <p:spPr>
          <a:xfrm>
            <a:off x="606552" y="3562715"/>
            <a:ext cx="6397752" cy="2585323"/>
          </a:xfrm>
          <a:prstGeom prst="rect">
            <a:avLst/>
          </a:prstGeom>
          <a:noFill/>
        </p:spPr>
        <p:txBody>
          <a:bodyPr wrap="square" rtlCol="0">
            <a:spAutoFit/>
          </a:bodyPr>
          <a:lstStyle/>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talk confidently and clearly</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have conversations back and forth</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show awareness of the listener</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enjoy listening to stories, songs, poems; showing good attention</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follow instructions</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answer questions about stories</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use new vocabulary</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talk in sentences using different tenses  </a:t>
            </a:r>
          </a:p>
        </p:txBody>
      </p:sp>
      <p:grpSp>
        <p:nvGrpSpPr>
          <p:cNvPr id="7" name="Group 2">
            <a:extLst>
              <a:ext uri="{FF2B5EF4-FFF2-40B4-BE49-F238E27FC236}">
                <a16:creationId xmlns:a16="http://schemas.microsoft.com/office/drawing/2014/main" id="{E86E1705-C9B9-4A4A-879C-92F41FD98EBA}"/>
              </a:ext>
            </a:extLst>
          </p:cNvPr>
          <p:cNvGrpSpPr>
            <a:grpSpLocks noChangeAspect="1"/>
          </p:cNvGrpSpPr>
          <p:nvPr/>
        </p:nvGrpSpPr>
        <p:grpSpPr>
          <a:xfrm>
            <a:off x="7762190" y="3387152"/>
            <a:ext cx="2826302" cy="2760886"/>
            <a:chOff x="0" y="0"/>
            <a:chExt cx="4828540" cy="4716780"/>
          </a:xfrm>
        </p:grpSpPr>
        <p:sp>
          <p:nvSpPr>
            <p:cNvPr id="8" name="Freeform 3">
              <a:extLst>
                <a:ext uri="{FF2B5EF4-FFF2-40B4-BE49-F238E27FC236}">
                  <a16:creationId xmlns:a16="http://schemas.microsoft.com/office/drawing/2014/main" id="{AB2871E5-5FC1-4DE5-ACD9-082B1740D067}"/>
                </a:ext>
              </a:extLst>
            </p:cNvPr>
            <p:cNvSpPr/>
            <p:nvPr/>
          </p:nvSpPr>
          <p:spPr>
            <a:xfrm>
              <a:off x="0" y="-7620"/>
              <a:ext cx="4833620" cy="4726940"/>
            </a:xfrm>
            <a:custGeom>
              <a:avLst/>
              <a:gdLst/>
              <a:ahLst/>
              <a:cxnLst/>
              <a:rect l="l" t="t" r="r" b="b"/>
              <a:pathLst>
                <a:path w="4833620" h="4726940">
                  <a:moveTo>
                    <a:pt x="3416300" y="4662170"/>
                  </a:moveTo>
                  <a:cubicBezTo>
                    <a:pt x="3388360" y="4669790"/>
                    <a:pt x="3366770" y="4679950"/>
                    <a:pt x="3345180" y="4682490"/>
                  </a:cubicBezTo>
                  <a:cubicBezTo>
                    <a:pt x="3223260" y="4692650"/>
                    <a:pt x="3102610" y="4702810"/>
                    <a:pt x="2980690" y="4711700"/>
                  </a:cubicBezTo>
                  <a:cubicBezTo>
                    <a:pt x="2918460" y="4715510"/>
                    <a:pt x="2856230" y="4719320"/>
                    <a:pt x="2794000" y="4720590"/>
                  </a:cubicBezTo>
                  <a:cubicBezTo>
                    <a:pt x="2726690" y="4723130"/>
                    <a:pt x="2659380" y="4726940"/>
                    <a:pt x="2593340" y="4724400"/>
                  </a:cubicBezTo>
                  <a:cubicBezTo>
                    <a:pt x="2529840" y="4723130"/>
                    <a:pt x="2466340" y="4719320"/>
                    <a:pt x="2405380" y="4707890"/>
                  </a:cubicBezTo>
                  <a:cubicBezTo>
                    <a:pt x="2326640" y="4693920"/>
                    <a:pt x="2246630" y="4693920"/>
                    <a:pt x="2169160" y="4681220"/>
                  </a:cubicBezTo>
                  <a:cubicBezTo>
                    <a:pt x="1967230" y="4648200"/>
                    <a:pt x="1761490" y="4657090"/>
                    <a:pt x="1558290" y="4643120"/>
                  </a:cubicBezTo>
                  <a:cubicBezTo>
                    <a:pt x="1443990" y="4635500"/>
                    <a:pt x="1329690" y="4617720"/>
                    <a:pt x="1215390" y="4602480"/>
                  </a:cubicBezTo>
                  <a:cubicBezTo>
                    <a:pt x="1085850" y="4585970"/>
                    <a:pt x="956310" y="4566920"/>
                    <a:pt x="825500" y="4549140"/>
                  </a:cubicBezTo>
                  <a:cubicBezTo>
                    <a:pt x="730250" y="4536440"/>
                    <a:pt x="633730" y="4523740"/>
                    <a:pt x="538480" y="4511040"/>
                  </a:cubicBezTo>
                  <a:cubicBezTo>
                    <a:pt x="535940" y="4511040"/>
                    <a:pt x="533400" y="4509770"/>
                    <a:pt x="530860" y="4509770"/>
                  </a:cubicBezTo>
                  <a:cubicBezTo>
                    <a:pt x="450850" y="4475479"/>
                    <a:pt x="365760" y="4448810"/>
                    <a:pt x="292100" y="4404360"/>
                  </a:cubicBezTo>
                  <a:cubicBezTo>
                    <a:pt x="167640" y="4328160"/>
                    <a:pt x="114300" y="4206240"/>
                    <a:pt x="109220" y="4062730"/>
                  </a:cubicBezTo>
                  <a:cubicBezTo>
                    <a:pt x="107950" y="4013200"/>
                    <a:pt x="101600" y="3964940"/>
                    <a:pt x="101600" y="3915410"/>
                  </a:cubicBezTo>
                  <a:cubicBezTo>
                    <a:pt x="102870" y="3846830"/>
                    <a:pt x="107950" y="3779520"/>
                    <a:pt x="111760" y="3712210"/>
                  </a:cubicBezTo>
                  <a:cubicBezTo>
                    <a:pt x="121920" y="3511550"/>
                    <a:pt x="127000" y="3310890"/>
                    <a:pt x="111760" y="3110230"/>
                  </a:cubicBezTo>
                  <a:cubicBezTo>
                    <a:pt x="97790" y="2929890"/>
                    <a:pt x="85090" y="2750820"/>
                    <a:pt x="71120" y="2570480"/>
                  </a:cubicBezTo>
                  <a:cubicBezTo>
                    <a:pt x="62230" y="2454910"/>
                    <a:pt x="50800" y="2340610"/>
                    <a:pt x="43180" y="2225040"/>
                  </a:cubicBezTo>
                  <a:cubicBezTo>
                    <a:pt x="38100" y="2148840"/>
                    <a:pt x="39370" y="2071370"/>
                    <a:pt x="34290" y="1995170"/>
                  </a:cubicBezTo>
                  <a:cubicBezTo>
                    <a:pt x="31750" y="1951990"/>
                    <a:pt x="17780" y="1910080"/>
                    <a:pt x="16510" y="1866900"/>
                  </a:cubicBezTo>
                  <a:cubicBezTo>
                    <a:pt x="11430" y="1762760"/>
                    <a:pt x="10160" y="1657350"/>
                    <a:pt x="7620" y="1551940"/>
                  </a:cubicBezTo>
                  <a:cubicBezTo>
                    <a:pt x="6350" y="1511300"/>
                    <a:pt x="0" y="1470660"/>
                    <a:pt x="1270" y="1430020"/>
                  </a:cubicBezTo>
                  <a:cubicBezTo>
                    <a:pt x="2540" y="1366520"/>
                    <a:pt x="10160" y="1303020"/>
                    <a:pt x="11430" y="1239520"/>
                  </a:cubicBezTo>
                  <a:cubicBezTo>
                    <a:pt x="12700" y="1165860"/>
                    <a:pt x="5080" y="1092200"/>
                    <a:pt x="7620" y="1019810"/>
                  </a:cubicBezTo>
                  <a:cubicBezTo>
                    <a:pt x="7620" y="949960"/>
                    <a:pt x="16510" y="881380"/>
                    <a:pt x="25400" y="811530"/>
                  </a:cubicBezTo>
                  <a:cubicBezTo>
                    <a:pt x="27940" y="787400"/>
                    <a:pt x="45720" y="765810"/>
                    <a:pt x="50800" y="741680"/>
                  </a:cubicBezTo>
                  <a:cubicBezTo>
                    <a:pt x="72390" y="622300"/>
                    <a:pt x="95250" y="502920"/>
                    <a:pt x="151130" y="392430"/>
                  </a:cubicBezTo>
                  <a:cubicBezTo>
                    <a:pt x="163830" y="368300"/>
                    <a:pt x="184150" y="346710"/>
                    <a:pt x="203200" y="327660"/>
                  </a:cubicBezTo>
                  <a:cubicBezTo>
                    <a:pt x="209550" y="321310"/>
                    <a:pt x="224790" y="325120"/>
                    <a:pt x="228600" y="325120"/>
                  </a:cubicBezTo>
                  <a:cubicBezTo>
                    <a:pt x="237490" y="308610"/>
                    <a:pt x="242570" y="292100"/>
                    <a:pt x="252730" y="284480"/>
                  </a:cubicBezTo>
                  <a:cubicBezTo>
                    <a:pt x="307340" y="242570"/>
                    <a:pt x="364490" y="212090"/>
                    <a:pt x="435610" y="204470"/>
                  </a:cubicBezTo>
                  <a:cubicBezTo>
                    <a:pt x="488950" y="198120"/>
                    <a:pt x="541020" y="175260"/>
                    <a:pt x="594360" y="162560"/>
                  </a:cubicBezTo>
                  <a:cubicBezTo>
                    <a:pt x="659130" y="147320"/>
                    <a:pt x="723900" y="129540"/>
                    <a:pt x="791210" y="120650"/>
                  </a:cubicBezTo>
                  <a:cubicBezTo>
                    <a:pt x="852170" y="113030"/>
                    <a:pt x="910590" y="96520"/>
                    <a:pt x="972820" y="91440"/>
                  </a:cubicBezTo>
                  <a:cubicBezTo>
                    <a:pt x="1036320" y="86360"/>
                    <a:pt x="1099820" y="71120"/>
                    <a:pt x="1164590" y="66040"/>
                  </a:cubicBezTo>
                  <a:cubicBezTo>
                    <a:pt x="1339850" y="53340"/>
                    <a:pt x="1516380" y="44450"/>
                    <a:pt x="1691640" y="34290"/>
                  </a:cubicBezTo>
                  <a:cubicBezTo>
                    <a:pt x="1734820" y="31750"/>
                    <a:pt x="1778000" y="34290"/>
                    <a:pt x="1821180" y="35560"/>
                  </a:cubicBezTo>
                  <a:cubicBezTo>
                    <a:pt x="1842770" y="36830"/>
                    <a:pt x="1864360" y="41910"/>
                    <a:pt x="1887220" y="44450"/>
                  </a:cubicBezTo>
                  <a:cubicBezTo>
                    <a:pt x="1897380" y="45720"/>
                    <a:pt x="1907540" y="41910"/>
                    <a:pt x="1917700" y="41910"/>
                  </a:cubicBezTo>
                  <a:cubicBezTo>
                    <a:pt x="1948180" y="41910"/>
                    <a:pt x="1979930" y="41910"/>
                    <a:pt x="2010410" y="40640"/>
                  </a:cubicBezTo>
                  <a:cubicBezTo>
                    <a:pt x="2068830" y="38100"/>
                    <a:pt x="2128520" y="31750"/>
                    <a:pt x="2186940" y="31750"/>
                  </a:cubicBezTo>
                  <a:cubicBezTo>
                    <a:pt x="2244090" y="31750"/>
                    <a:pt x="2301240" y="35560"/>
                    <a:pt x="2358390" y="38100"/>
                  </a:cubicBezTo>
                  <a:lnTo>
                    <a:pt x="2404110" y="38100"/>
                  </a:lnTo>
                  <a:cubicBezTo>
                    <a:pt x="2473960" y="35560"/>
                    <a:pt x="2542540" y="35560"/>
                    <a:pt x="2612390" y="31750"/>
                  </a:cubicBezTo>
                  <a:cubicBezTo>
                    <a:pt x="2679700" y="27940"/>
                    <a:pt x="2745740" y="19050"/>
                    <a:pt x="2813050" y="15240"/>
                  </a:cubicBezTo>
                  <a:cubicBezTo>
                    <a:pt x="2844800" y="12700"/>
                    <a:pt x="2877820" y="12700"/>
                    <a:pt x="2909570" y="19050"/>
                  </a:cubicBezTo>
                  <a:cubicBezTo>
                    <a:pt x="2957830" y="27940"/>
                    <a:pt x="3003550" y="33020"/>
                    <a:pt x="3051810" y="19050"/>
                  </a:cubicBezTo>
                  <a:cubicBezTo>
                    <a:pt x="3069590" y="13970"/>
                    <a:pt x="3092450" y="22860"/>
                    <a:pt x="3112770" y="25400"/>
                  </a:cubicBezTo>
                  <a:cubicBezTo>
                    <a:pt x="3121660" y="26670"/>
                    <a:pt x="3131820" y="29210"/>
                    <a:pt x="3136900" y="25400"/>
                  </a:cubicBezTo>
                  <a:cubicBezTo>
                    <a:pt x="3171190" y="0"/>
                    <a:pt x="3202940" y="6350"/>
                    <a:pt x="3235960" y="27940"/>
                  </a:cubicBezTo>
                  <a:cubicBezTo>
                    <a:pt x="3239770" y="30480"/>
                    <a:pt x="3249930" y="24130"/>
                    <a:pt x="3257550" y="24130"/>
                  </a:cubicBezTo>
                  <a:cubicBezTo>
                    <a:pt x="3288030" y="24130"/>
                    <a:pt x="3318510" y="24130"/>
                    <a:pt x="3350260" y="25400"/>
                  </a:cubicBezTo>
                  <a:cubicBezTo>
                    <a:pt x="3373120" y="26670"/>
                    <a:pt x="3394710" y="34290"/>
                    <a:pt x="3417570" y="36830"/>
                  </a:cubicBezTo>
                  <a:cubicBezTo>
                    <a:pt x="3467100" y="43180"/>
                    <a:pt x="3517900" y="53340"/>
                    <a:pt x="3568700" y="53340"/>
                  </a:cubicBezTo>
                  <a:cubicBezTo>
                    <a:pt x="3663950" y="54610"/>
                    <a:pt x="3759200" y="58420"/>
                    <a:pt x="3853180" y="78740"/>
                  </a:cubicBezTo>
                  <a:cubicBezTo>
                    <a:pt x="3940809" y="97790"/>
                    <a:pt x="4030980" y="97790"/>
                    <a:pt x="4119880" y="113030"/>
                  </a:cubicBezTo>
                  <a:cubicBezTo>
                    <a:pt x="4173220" y="121920"/>
                    <a:pt x="4227830" y="138430"/>
                    <a:pt x="4273550" y="165100"/>
                  </a:cubicBezTo>
                  <a:cubicBezTo>
                    <a:pt x="4323080" y="193040"/>
                    <a:pt x="4361180" y="238760"/>
                    <a:pt x="4405630" y="276860"/>
                  </a:cubicBezTo>
                  <a:cubicBezTo>
                    <a:pt x="4422139" y="290830"/>
                    <a:pt x="4446270" y="300990"/>
                    <a:pt x="4457700" y="318770"/>
                  </a:cubicBezTo>
                  <a:cubicBezTo>
                    <a:pt x="4490720" y="367030"/>
                    <a:pt x="4519930" y="417830"/>
                    <a:pt x="4549140" y="468630"/>
                  </a:cubicBezTo>
                  <a:cubicBezTo>
                    <a:pt x="4570730" y="505460"/>
                    <a:pt x="4592320" y="543560"/>
                    <a:pt x="4608830" y="581660"/>
                  </a:cubicBezTo>
                  <a:cubicBezTo>
                    <a:pt x="4626610" y="626110"/>
                    <a:pt x="4640580" y="671830"/>
                    <a:pt x="4654550" y="718820"/>
                  </a:cubicBezTo>
                  <a:cubicBezTo>
                    <a:pt x="4676140" y="792480"/>
                    <a:pt x="4701540" y="866140"/>
                    <a:pt x="4715510" y="942340"/>
                  </a:cubicBezTo>
                  <a:cubicBezTo>
                    <a:pt x="4735830" y="1049020"/>
                    <a:pt x="4745990" y="1158240"/>
                    <a:pt x="4761230" y="1266190"/>
                  </a:cubicBezTo>
                  <a:cubicBezTo>
                    <a:pt x="4766310" y="1301750"/>
                    <a:pt x="4772660" y="1337310"/>
                    <a:pt x="4775200" y="1372870"/>
                  </a:cubicBezTo>
                  <a:cubicBezTo>
                    <a:pt x="4782820" y="1474470"/>
                    <a:pt x="4787900" y="1574800"/>
                    <a:pt x="4794250" y="1676400"/>
                  </a:cubicBezTo>
                  <a:cubicBezTo>
                    <a:pt x="4803140" y="1802130"/>
                    <a:pt x="4815840" y="1926590"/>
                    <a:pt x="4822190" y="2052320"/>
                  </a:cubicBezTo>
                  <a:cubicBezTo>
                    <a:pt x="4828540" y="2172970"/>
                    <a:pt x="4833620" y="2294890"/>
                    <a:pt x="4831080" y="2416810"/>
                  </a:cubicBezTo>
                  <a:cubicBezTo>
                    <a:pt x="4827270" y="2620010"/>
                    <a:pt x="4817110" y="2821940"/>
                    <a:pt x="4806950" y="3025140"/>
                  </a:cubicBezTo>
                  <a:cubicBezTo>
                    <a:pt x="4800600" y="3150870"/>
                    <a:pt x="4791710" y="3275330"/>
                    <a:pt x="4779010" y="3399790"/>
                  </a:cubicBezTo>
                  <a:cubicBezTo>
                    <a:pt x="4766310" y="3524250"/>
                    <a:pt x="4747260" y="3647440"/>
                    <a:pt x="4733290" y="3771900"/>
                  </a:cubicBezTo>
                  <a:cubicBezTo>
                    <a:pt x="4723130" y="3858260"/>
                    <a:pt x="4720590" y="3944620"/>
                    <a:pt x="4709160" y="4029710"/>
                  </a:cubicBezTo>
                  <a:cubicBezTo>
                    <a:pt x="4699000" y="4107180"/>
                    <a:pt x="4660900" y="4175760"/>
                    <a:pt x="4610100" y="4232910"/>
                  </a:cubicBezTo>
                  <a:cubicBezTo>
                    <a:pt x="4568191" y="4281170"/>
                    <a:pt x="4535170" y="4335780"/>
                    <a:pt x="4491991" y="4382770"/>
                  </a:cubicBezTo>
                  <a:cubicBezTo>
                    <a:pt x="4453891" y="4424679"/>
                    <a:pt x="4411981" y="4466590"/>
                    <a:pt x="4345941" y="4467860"/>
                  </a:cubicBezTo>
                  <a:cubicBezTo>
                    <a:pt x="4330700" y="4467860"/>
                    <a:pt x="4316731" y="4483100"/>
                    <a:pt x="4301491" y="4490720"/>
                  </a:cubicBezTo>
                  <a:cubicBezTo>
                    <a:pt x="4236720" y="4518660"/>
                    <a:pt x="4169411" y="4542790"/>
                    <a:pt x="4105911" y="4573270"/>
                  </a:cubicBezTo>
                  <a:cubicBezTo>
                    <a:pt x="3989070" y="4629150"/>
                    <a:pt x="3863341" y="4638040"/>
                    <a:pt x="3737611" y="4643120"/>
                  </a:cubicBezTo>
                  <a:cubicBezTo>
                    <a:pt x="3689351" y="4645660"/>
                    <a:pt x="3639820" y="4641850"/>
                    <a:pt x="3591561" y="4645660"/>
                  </a:cubicBezTo>
                  <a:cubicBezTo>
                    <a:pt x="3567431" y="4646930"/>
                    <a:pt x="3544570" y="4658360"/>
                    <a:pt x="3521711" y="4663440"/>
                  </a:cubicBezTo>
                  <a:cubicBezTo>
                    <a:pt x="3511551" y="4665980"/>
                    <a:pt x="3501391" y="4664710"/>
                    <a:pt x="3489961" y="4665980"/>
                  </a:cubicBezTo>
                  <a:cubicBezTo>
                    <a:pt x="3474720" y="4667250"/>
                    <a:pt x="3459481" y="4671060"/>
                    <a:pt x="3444241" y="4669790"/>
                  </a:cubicBezTo>
                  <a:cubicBezTo>
                    <a:pt x="3429000" y="4667250"/>
                    <a:pt x="3418841" y="4662170"/>
                    <a:pt x="3416300" y="4662170"/>
                  </a:cubicBezTo>
                  <a:close/>
                </a:path>
              </a:pathLst>
            </a:custGeom>
            <a:blipFill>
              <a:blip r:embed="rId3"/>
              <a:stretch>
                <a:fillRect l="-15173" r="-15173"/>
              </a:stretch>
            </a:blipFill>
          </p:spPr>
        </p:sp>
      </p:grpSp>
    </p:spTree>
    <p:extLst>
      <p:ext uri="{BB962C8B-B14F-4D97-AF65-F5344CB8AC3E}">
        <p14:creationId xmlns:p14="http://schemas.microsoft.com/office/powerpoint/2010/main" val="39514393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EC4CFF0-6F69-49C8-83B0-DFDCD07AB4D5}"/>
              </a:ext>
            </a:extLst>
          </p:cNvPr>
          <p:cNvSpPr>
            <a:spLocks noGrp="1"/>
          </p:cNvSpPr>
          <p:nvPr/>
        </p:nvSpPr>
        <p:spPr>
          <a:xfrm>
            <a:off x="526542" y="1684782"/>
            <a:ext cx="9858375" cy="628650"/>
          </a:xfrm>
          <a:prstGeom prst="rect">
            <a:avLst/>
          </a:prstGeom>
          <a:noFill/>
          <a:ln w="0">
            <a:noFill/>
          </a:ln>
        </p:spPr>
        <p:txBody>
          <a:bodyPr anchor="ctr">
            <a:normAutofit/>
          </a:bodyPr>
          <a:lstStyle/>
          <a:p>
            <a:pPr algn="l">
              <a:defRPr sz="2775" b="1" i="0">
                <a:solidFill>
                  <a:srgbClr val="123B67"/>
                </a:solidFill>
                <a:latin typeface="DejaVu Sans"/>
                <a:ea typeface="DejaVu Sans"/>
                <a:cs typeface="DejaVu Sans"/>
              </a:defRPr>
            </a:pPr>
            <a:r>
              <a:rPr lang="en-US" sz="2775" b="1" i="0" dirty="0">
                <a:solidFill>
                  <a:srgbClr val="123B67"/>
                </a:solidFill>
                <a:latin typeface="DejaVu Sans"/>
                <a:ea typeface="DejaVu Sans"/>
                <a:cs typeface="DejaVu Sans"/>
              </a:rPr>
              <a:t>Personal, Social and Emotional Development</a:t>
            </a:r>
            <a:endParaRPr sz="2775" b="1" i="0" dirty="0">
              <a:solidFill>
                <a:srgbClr val="123B67"/>
              </a:solidFill>
              <a:latin typeface="DejaVu Sans"/>
              <a:ea typeface="DejaVu Sans"/>
              <a:cs typeface="DejaVu Sans"/>
            </a:endParaRPr>
          </a:p>
        </p:txBody>
      </p:sp>
      <p:sp>
        <p:nvSpPr>
          <p:cNvPr id="3" name="Straight Connector 2">
            <a:extLst>
              <a:ext uri="{FF2B5EF4-FFF2-40B4-BE49-F238E27FC236}">
                <a16:creationId xmlns:a16="http://schemas.microsoft.com/office/drawing/2014/main" id="{2AB364C0-79A1-4586-B1CB-7AD8D58C6CE3}"/>
              </a:ext>
            </a:extLst>
          </p:cNvPr>
          <p:cNvSpPr>
            <a:spLocks noGrp="1"/>
          </p:cNvSpPr>
          <p:nvPr/>
        </p:nvSpPr>
        <p:spPr>
          <a:xfrm>
            <a:off x="618744" y="2313432"/>
            <a:ext cx="1571625" cy="0"/>
          </a:xfrm>
          <a:prstGeom prst="line">
            <a:avLst/>
          </a:prstGeom>
          <a:noFill/>
          <a:ln w="66675">
            <a:solidFill>
              <a:srgbClr val="D73343"/>
            </a:solidFill>
          </a:ln>
        </p:spPr>
      </p:sp>
      <p:sp>
        <p:nvSpPr>
          <p:cNvPr id="4" name="Rectangle: Rounded Corners 3">
            <a:extLst>
              <a:ext uri="{FF2B5EF4-FFF2-40B4-BE49-F238E27FC236}">
                <a16:creationId xmlns:a16="http://schemas.microsoft.com/office/drawing/2014/main" id="{EC025012-BBDE-4AE8-AAC7-19D6343C4AE0}"/>
              </a:ext>
            </a:extLst>
          </p:cNvPr>
          <p:cNvSpPr>
            <a:spLocks noGrp="1"/>
          </p:cNvSpPr>
          <p:nvPr/>
        </p:nvSpPr>
        <p:spPr>
          <a:xfrm>
            <a:off x="618744" y="2503932"/>
            <a:ext cx="10287000" cy="438150"/>
          </a:xfrm>
          <a:prstGeom prst="roundRect">
            <a:avLst>
              <a:gd name="adj" fmla="val 39130"/>
            </a:avLst>
          </a:prstGeom>
          <a:solidFill>
            <a:srgbClr val="F6C641"/>
          </a:solidFill>
          <a:ln w="19050">
            <a:solidFill>
              <a:srgbClr val="D73343"/>
            </a:solidFill>
          </a:ln>
        </p:spPr>
        <p:txBody>
          <a:bodyPr anchor="ctr">
            <a:normAutofit/>
          </a:bodyPr>
          <a:lstStyle/>
          <a:p>
            <a:pPr algn="l">
              <a:defRPr sz="1350" b="1" i="0">
                <a:solidFill>
                  <a:srgbClr val="123B67"/>
                </a:solidFill>
                <a:latin typeface="DejaVu Sans"/>
                <a:ea typeface="DejaVu Sans"/>
                <a:cs typeface="DejaVu Sans"/>
              </a:defRPr>
            </a:pPr>
            <a:r>
              <a:rPr sz="1350" b="1" i="0" dirty="0">
                <a:solidFill>
                  <a:srgbClr val="123B67"/>
                </a:solidFill>
                <a:latin typeface="DejaVu Sans"/>
                <a:ea typeface="DejaVu Sans"/>
                <a:cs typeface="DejaVu Sans"/>
              </a:rPr>
              <a:t>DESTINATION: </a:t>
            </a:r>
            <a:r>
              <a:rPr lang="en-US" sz="1350" b="1" i="0" dirty="0">
                <a:solidFill>
                  <a:srgbClr val="123B67"/>
                </a:solidFill>
                <a:latin typeface="DejaVu Sans"/>
                <a:ea typeface="DejaVu Sans"/>
                <a:cs typeface="DejaVu Sans"/>
              </a:rPr>
              <a:t>I CAN MANAGE MYSELF AND LEARN WITH OTHERS</a:t>
            </a:r>
            <a:endParaRPr sz="1350" b="1" i="0" dirty="0">
              <a:solidFill>
                <a:srgbClr val="123B67"/>
              </a:solidFill>
              <a:latin typeface="DejaVu Sans"/>
              <a:ea typeface="DejaVu Sans"/>
              <a:cs typeface="DejaVu Sans"/>
            </a:endParaRPr>
          </a:p>
        </p:txBody>
      </p:sp>
      <p:sp>
        <p:nvSpPr>
          <p:cNvPr id="5" name="Rectangle 4">
            <a:extLst>
              <a:ext uri="{FF2B5EF4-FFF2-40B4-BE49-F238E27FC236}">
                <a16:creationId xmlns:a16="http://schemas.microsoft.com/office/drawing/2014/main" id="{85545AB7-6141-4DF0-8E8E-DD3BEF0BB4D6}"/>
              </a:ext>
            </a:extLst>
          </p:cNvPr>
          <p:cNvSpPr/>
          <p:nvPr/>
        </p:nvSpPr>
        <p:spPr>
          <a:xfrm>
            <a:off x="526542" y="3081585"/>
            <a:ext cx="5051298" cy="400110"/>
          </a:xfrm>
          <a:prstGeom prst="rect">
            <a:avLst/>
          </a:prstGeom>
        </p:spPr>
        <p:txBody>
          <a:bodyPr wrap="square">
            <a:spAutoFit/>
          </a:bodyPr>
          <a:lstStyle/>
          <a:p>
            <a:pPr algn="ctr">
              <a:defRPr sz="1725" b="1" i="0">
                <a:solidFill>
                  <a:srgbClr val="123B67"/>
                </a:solidFill>
                <a:latin typeface="DejaVu Sans"/>
                <a:ea typeface="DejaVu Sans"/>
                <a:cs typeface="DejaVu Sans"/>
              </a:defRPr>
            </a:pPr>
            <a:r>
              <a:rPr lang="en-US" sz="2000" b="1" dirty="0">
                <a:solidFill>
                  <a:srgbClr val="123B67"/>
                </a:solidFill>
                <a:latin typeface="DejaVu Sans"/>
                <a:ea typeface="DejaVu Sans"/>
                <a:cs typeface="DejaVu Sans"/>
              </a:rPr>
              <a:t>The children will be learning to:</a:t>
            </a:r>
          </a:p>
        </p:txBody>
      </p:sp>
      <p:sp>
        <p:nvSpPr>
          <p:cNvPr id="6" name="TextBox 5">
            <a:extLst>
              <a:ext uri="{FF2B5EF4-FFF2-40B4-BE49-F238E27FC236}">
                <a16:creationId xmlns:a16="http://schemas.microsoft.com/office/drawing/2014/main" id="{FEDFD22C-E6F6-4552-ADD6-6611F89459C5}"/>
              </a:ext>
            </a:extLst>
          </p:cNvPr>
          <p:cNvSpPr txBox="1"/>
          <p:nvPr/>
        </p:nvSpPr>
        <p:spPr>
          <a:xfrm>
            <a:off x="606552" y="3562715"/>
            <a:ext cx="6763512" cy="2862322"/>
          </a:xfrm>
          <a:prstGeom prst="rect">
            <a:avLst/>
          </a:prstGeom>
          <a:noFill/>
        </p:spPr>
        <p:txBody>
          <a:bodyPr wrap="square" rtlCol="0">
            <a:spAutoFit/>
          </a:bodyPr>
          <a:lstStyle/>
          <a:p>
            <a:pPr marL="647703" lvl="1" indent="-323852">
              <a:buFont typeface="Arial"/>
              <a:buChar char="•"/>
            </a:pPr>
            <a:r>
              <a:rPr lang="en-US" dirty="0" err="1">
                <a:solidFill>
                  <a:schemeClr val="accent1">
                    <a:lumMod val="75000"/>
                  </a:schemeClr>
                </a:solidFill>
                <a:latin typeface="DejaVu Sans"/>
                <a:ea typeface="Kalam Light"/>
                <a:cs typeface="Kalam Light"/>
                <a:sym typeface="Kalam Light"/>
              </a:rPr>
              <a:t>recognise</a:t>
            </a:r>
            <a:r>
              <a:rPr lang="en-US" dirty="0">
                <a:solidFill>
                  <a:schemeClr val="accent1">
                    <a:lumMod val="75000"/>
                  </a:schemeClr>
                </a:solidFill>
                <a:latin typeface="DejaVu Sans"/>
                <a:ea typeface="Kalam Light"/>
                <a:cs typeface="Kalam Light"/>
                <a:sym typeface="Kalam Light"/>
              </a:rPr>
              <a:t> and talk about emotions</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regulate themselves with support </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take turns</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resolve small disagreements</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form friendships</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persevere</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ask for help when needed</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communicate what they need</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manage their belongs</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follow routines </a:t>
            </a:r>
          </a:p>
        </p:txBody>
      </p:sp>
      <p:grpSp>
        <p:nvGrpSpPr>
          <p:cNvPr id="10" name="Group 2">
            <a:extLst>
              <a:ext uri="{FF2B5EF4-FFF2-40B4-BE49-F238E27FC236}">
                <a16:creationId xmlns:a16="http://schemas.microsoft.com/office/drawing/2014/main" id="{4EC7724A-4752-43E6-BA65-5F43C2D6C119}"/>
              </a:ext>
            </a:extLst>
          </p:cNvPr>
          <p:cNvGrpSpPr>
            <a:grpSpLocks noChangeAspect="1"/>
          </p:cNvGrpSpPr>
          <p:nvPr/>
        </p:nvGrpSpPr>
        <p:grpSpPr>
          <a:xfrm>
            <a:off x="8054618" y="3132581"/>
            <a:ext cx="3131712" cy="3062595"/>
            <a:chOff x="296378" y="-663887"/>
            <a:chExt cx="4833619" cy="4726940"/>
          </a:xfrm>
        </p:grpSpPr>
        <p:sp>
          <p:nvSpPr>
            <p:cNvPr id="11" name="Freeform 3">
              <a:extLst>
                <a:ext uri="{FF2B5EF4-FFF2-40B4-BE49-F238E27FC236}">
                  <a16:creationId xmlns:a16="http://schemas.microsoft.com/office/drawing/2014/main" id="{A8231427-9D36-4749-ADA5-E625F7791480}"/>
                </a:ext>
              </a:extLst>
            </p:cNvPr>
            <p:cNvSpPr/>
            <p:nvPr/>
          </p:nvSpPr>
          <p:spPr>
            <a:xfrm>
              <a:off x="296378" y="-663887"/>
              <a:ext cx="4833619" cy="4726940"/>
            </a:xfrm>
            <a:custGeom>
              <a:avLst/>
              <a:gdLst/>
              <a:ahLst/>
              <a:cxnLst/>
              <a:rect l="l" t="t" r="r" b="b"/>
              <a:pathLst>
                <a:path w="4833620" h="4726940">
                  <a:moveTo>
                    <a:pt x="3416300" y="4662170"/>
                  </a:moveTo>
                  <a:cubicBezTo>
                    <a:pt x="3388360" y="4669790"/>
                    <a:pt x="3366770" y="4679950"/>
                    <a:pt x="3345180" y="4682490"/>
                  </a:cubicBezTo>
                  <a:cubicBezTo>
                    <a:pt x="3223260" y="4692650"/>
                    <a:pt x="3102610" y="4702810"/>
                    <a:pt x="2980690" y="4711700"/>
                  </a:cubicBezTo>
                  <a:cubicBezTo>
                    <a:pt x="2918460" y="4715510"/>
                    <a:pt x="2856230" y="4719320"/>
                    <a:pt x="2794000" y="4720590"/>
                  </a:cubicBezTo>
                  <a:cubicBezTo>
                    <a:pt x="2726690" y="4723130"/>
                    <a:pt x="2659380" y="4726940"/>
                    <a:pt x="2593340" y="4724400"/>
                  </a:cubicBezTo>
                  <a:cubicBezTo>
                    <a:pt x="2529840" y="4723130"/>
                    <a:pt x="2466340" y="4719320"/>
                    <a:pt x="2405380" y="4707890"/>
                  </a:cubicBezTo>
                  <a:cubicBezTo>
                    <a:pt x="2326640" y="4693920"/>
                    <a:pt x="2246630" y="4693920"/>
                    <a:pt x="2169160" y="4681220"/>
                  </a:cubicBezTo>
                  <a:cubicBezTo>
                    <a:pt x="1967230" y="4648200"/>
                    <a:pt x="1761490" y="4657090"/>
                    <a:pt x="1558290" y="4643120"/>
                  </a:cubicBezTo>
                  <a:cubicBezTo>
                    <a:pt x="1443990" y="4635500"/>
                    <a:pt x="1329690" y="4617720"/>
                    <a:pt x="1215390" y="4602480"/>
                  </a:cubicBezTo>
                  <a:cubicBezTo>
                    <a:pt x="1085850" y="4585970"/>
                    <a:pt x="956310" y="4566920"/>
                    <a:pt x="825500" y="4549140"/>
                  </a:cubicBezTo>
                  <a:cubicBezTo>
                    <a:pt x="730250" y="4536440"/>
                    <a:pt x="633730" y="4523740"/>
                    <a:pt x="538480" y="4511040"/>
                  </a:cubicBezTo>
                  <a:cubicBezTo>
                    <a:pt x="535940" y="4511040"/>
                    <a:pt x="533400" y="4509770"/>
                    <a:pt x="530860" y="4509770"/>
                  </a:cubicBezTo>
                  <a:cubicBezTo>
                    <a:pt x="450850" y="4475479"/>
                    <a:pt x="365760" y="4448810"/>
                    <a:pt x="292100" y="4404360"/>
                  </a:cubicBezTo>
                  <a:cubicBezTo>
                    <a:pt x="167640" y="4328160"/>
                    <a:pt x="114300" y="4206240"/>
                    <a:pt x="109220" y="4062730"/>
                  </a:cubicBezTo>
                  <a:cubicBezTo>
                    <a:pt x="107950" y="4013200"/>
                    <a:pt x="101600" y="3964940"/>
                    <a:pt x="101600" y="3915410"/>
                  </a:cubicBezTo>
                  <a:cubicBezTo>
                    <a:pt x="102870" y="3846830"/>
                    <a:pt x="107950" y="3779520"/>
                    <a:pt x="111760" y="3712210"/>
                  </a:cubicBezTo>
                  <a:cubicBezTo>
                    <a:pt x="121920" y="3511550"/>
                    <a:pt x="127000" y="3310890"/>
                    <a:pt x="111760" y="3110230"/>
                  </a:cubicBezTo>
                  <a:cubicBezTo>
                    <a:pt x="97790" y="2929890"/>
                    <a:pt x="85090" y="2750820"/>
                    <a:pt x="71120" y="2570480"/>
                  </a:cubicBezTo>
                  <a:cubicBezTo>
                    <a:pt x="62230" y="2454910"/>
                    <a:pt x="50800" y="2340610"/>
                    <a:pt x="43180" y="2225040"/>
                  </a:cubicBezTo>
                  <a:cubicBezTo>
                    <a:pt x="38100" y="2148840"/>
                    <a:pt x="39370" y="2071370"/>
                    <a:pt x="34290" y="1995170"/>
                  </a:cubicBezTo>
                  <a:cubicBezTo>
                    <a:pt x="31750" y="1951990"/>
                    <a:pt x="17780" y="1910080"/>
                    <a:pt x="16510" y="1866900"/>
                  </a:cubicBezTo>
                  <a:cubicBezTo>
                    <a:pt x="11430" y="1762760"/>
                    <a:pt x="10160" y="1657350"/>
                    <a:pt x="7620" y="1551940"/>
                  </a:cubicBezTo>
                  <a:cubicBezTo>
                    <a:pt x="6350" y="1511300"/>
                    <a:pt x="0" y="1470660"/>
                    <a:pt x="1270" y="1430020"/>
                  </a:cubicBezTo>
                  <a:cubicBezTo>
                    <a:pt x="2540" y="1366520"/>
                    <a:pt x="10160" y="1303020"/>
                    <a:pt x="11430" y="1239520"/>
                  </a:cubicBezTo>
                  <a:cubicBezTo>
                    <a:pt x="12700" y="1165860"/>
                    <a:pt x="5080" y="1092200"/>
                    <a:pt x="7620" y="1019810"/>
                  </a:cubicBezTo>
                  <a:cubicBezTo>
                    <a:pt x="7620" y="949960"/>
                    <a:pt x="16510" y="881380"/>
                    <a:pt x="25400" y="811530"/>
                  </a:cubicBezTo>
                  <a:cubicBezTo>
                    <a:pt x="27940" y="787400"/>
                    <a:pt x="45720" y="765810"/>
                    <a:pt x="50800" y="741680"/>
                  </a:cubicBezTo>
                  <a:cubicBezTo>
                    <a:pt x="72390" y="622300"/>
                    <a:pt x="95250" y="502920"/>
                    <a:pt x="151130" y="392430"/>
                  </a:cubicBezTo>
                  <a:cubicBezTo>
                    <a:pt x="163830" y="368300"/>
                    <a:pt x="184150" y="346710"/>
                    <a:pt x="203200" y="327660"/>
                  </a:cubicBezTo>
                  <a:cubicBezTo>
                    <a:pt x="209550" y="321310"/>
                    <a:pt x="224790" y="325120"/>
                    <a:pt x="228600" y="325120"/>
                  </a:cubicBezTo>
                  <a:cubicBezTo>
                    <a:pt x="237490" y="308610"/>
                    <a:pt x="242570" y="292100"/>
                    <a:pt x="252730" y="284480"/>
                  </a:cubicBezTo>
                  <a:cubicBezTo>
                    <a:pt x="307340" y="242570"/>
                    <a:pt x="364490" y="212090"/>
                    <a:pt x="435610" y="204470"/>
                  </a:cubicBezTo>
                  <a:cubicBezTo>
                    <a:pt x="488950" y="198120"/>
                    <a:pt x="541020" y="175260"/>
                    <a:pt x="594360" y="162560"/>
                  </a:cubicBezTo>
                  <a:cubicBezTo>
                    <a:pt x="659130" y="147320"/>
                    <a:pt x="723900" y="129540"/>
                    <a:pt x="791210" y="120650"/>
                  </a:cubicBezTo>
                  <a:cubicBezTo>
                    <a:pt x="852170" y="113030"/>
                    <a:pt x="910590" y="96520"/>
                    <a:pt x="972820" y="91440"/>
                  </a:cubicBezTo>
                  <a:cubicBezTo>
                    <a:pt x="1036320" y="86360"/>
                    <a:pt x="1099820" y="71120"/>
                    <a:pt x="1164590" y="66040"/>
                  </a:cubicBezTo>
                  <a:cubicBezTo>
                    <a:pt x="1339850" y="53340"/>
                    <a:pt x="1516380" y="44450"/>
                    <a:pt x="1691640" y="34290"/>
                  </a:cubicBezTo>
                  <a:cubicBezTo>
                    <a:pt x="1734820" y="31750"/>
                    <a:pt x="1778000" y="34290"/>
                    <a:pt x="1821180" y="35560"/>
                  </a:cubicBezTo>
                  <a:cubicBezTo>
                    <a:pt x="1842770" y="36830"/>
                    <a:pt x="1864360" y="41910"/>
                    <a:pt x="1887220" y="44450"/>
                  </a:cubicBezTo>
                  <a:cubicBezTo>
                    <a:pt x="1897380" y="45720"/>
                    <a:pt x="1907540" y="41910"/>
                    <a:pt x="1917700" y="41910"/>
                  </a:cubicBezTo>
                  <a:cubicBezTo>
                    <a:pt x="1948180" y="41910"/>
                    <a:pt x="1979930" y="41910"/>
                    <a:pt x="2010410" y="40640"/>
                  </a:cubicBezTo>
                  <a:cubicBezTo>
                    <a:pt x="2068830" y="38100"/>
                    <a:pt x="2128520" y="31750"/>
                    <a:pt x="2186940" y="31750"/>
                  </a:cubicBezTo>
                  <a:cubicBezTo>
                    <a:pt x="2244090" y="31750"/>
                    <a:pt x="2301240" y="35560"/>
                    <a:pt x="2358390" y="38100"/>
                  </a:cubicBezTo>
                  <a:lnTo>
                    <a:pt x="2404110" y="38100"/>
                  </a:lnTo>
                  <a:cubicBezTo>
                    <a:pt x="2473960" y="35560"/>
                    <a:pt x="2542540" y="35560"/>
                    <a:pt x="2612390" y="31750"/>
                  </a:cubicBezTo>
                  <a:cubicBezTo>
                    <a:pt x="2679700" y="27940"/>
                    <a:pt x="2745740" y="19050"/>
                    <a:pt x="2813050" y="15240"/>
                  </a:cubicBezTo>
                  <a:cubicBezTo>
                    <a:pt x="2844800" y="12700"/>
                    <a:pt x="2877820" y="12700"/>
                    <a:pt x="2909570" y="19050"/>
                  </a:cubicBezTo>
                  <a:cubicBezTo>
                    <a:pt x="2957830" y="27940"/>
                    <a:pt x="3003550" y="33020"/>
                    <a:pt x="3051810" y="19050"/>
                  </a:cubicBezTo>
                  <a:cubicBezTo>
                    <a:pt x="3069590" y="13970"/>
                    <a:pt x="3092450" y="22860"/>
                    <a:pt x="3112770" y="25400"/>
                  </a:cubicBezTo>
                  <a:cubicBezTo>
                    <a:pt x="3121660" y="26670"/>
                    <a:pt x="3131820" y="29210"/>
                    <a:pt x="3136900" y="25400"/>
                  </a:cubicBezTo>
                  <a:cubicBezTo>
                    <a:pt x="3171190" y="0"/>
                    <a:pt x="3202940" y="6350"/>
                    <a:pt x="3235960" y="27940"/>
                  </a:cubicBezTo>
                  <a:cubicBezTo>
                    <a:pt x="3239770" y="30480"/>
                    <a:pt x="3249930" y="24130"/>
                    <a:pt x="3257550" y="24130"/>
                  </a:cubicBezTo>
                  <a:cubicBezTo>
                    <a:pt x="3288030" y="24130"/>
                    <a:pt x="3318510" y="24130"/>
                    <a:pt x="3350260" y="25400"/>
                  </a:cubicBezTo>
                  <a:cubicBezTo>
                    <a:pt x="3373120" y="26670"/>
                    <a:pt x="3394710" y="34290"/>
                    <a:pt x="3417570" y="36830"/>
                  </a:cubicBezTo>
                  <a:cubicBezTo>
                    <a:pt x="3467100" y="43180"/>
                    <a:pt x="3517900" y="53340"/>
                    <a:pt x="3568700" y="53340"/>
                  </a:cubicBezTo>
                  <a:cubicBezTo>
                    <a:pt x="3663950" y="54610"/>
                    <a:pt x="3759200" y="58420"/>
                    <a:pt x="3853180" y="78740"/>
                  </a:cubicBezTo>
                  <a:cubicBezTo>
                    <a:pt x="3940809" y="97790"/>
                    <a:pt x="4030980" y="97790"/>
                    <a:pt x="4119880" y="113030"/>
                  </a:cubicBezTo>
                  <a:cubicBezTo>
                    <a:pt x="4173220" y="121920"/>
                    <a:pt x="4227830" y="138430"/>
                    <a:pt x="4273550" y="165100"/>
                  </a:cubicBezTo>
                  <a:cubicBezTo>
                    <a:pt x="4323080" y="193040"/>
                    <a:pt x="4361180" y="238760"/>
                    <a:pt x="4405630" y="276860"/>
                  </a:cubicBezTo>
                  <a:cubicBezTo>
                    <a:pt x="4422139" y="290830"/>
                    <a:pt x="4446270" y="300990"/>
                    <a:pt x="4457700" y="318770"/>
                  </a:cubicBezTo>
                  <a:cubicBezTo>
                    <a:pt x="4490720" y="367030"/>
                    <a:pt x="4519930" y="417830"/>
                    <a:pt x="4549140" y="468630"/>
                  </a:cubicBezTo>
                  <a:cubicBezTo>
                    <a:pt x="4570730" y="505460"/>
                    <a:pt x="4592320" y="543560"/>
                    <a:pt x="4608830" y="581660"/>
                  </a:cubicBezTo>
                  <a:cubicBezTo>
                    <a:pt x="4626610" y="626110"/>
                    <a:pt x="4640580" y="671830"/>
                    <a:pt x="4654550" y="718820"/>
                  </a:cubicBezTo>
                  <a:cubicBezTo>
                    <a:pt x="4676140" y="792480"/>
                    <a:pt x="4701540" y="866140"/>
                    <a:pt x="4715510" y="942340"/>
                  </a:cubicBezTo>
                  <a:cubicBezTo>
                    <a:pt x="4735830" y="1049020"/>
                    <a:pt x="4745990" y="1158240"/>
                    <a:pt x="4761230" y="1266190"/>
                  </a:cubicBezTo>
                  <a:cubicBezTo>
                    <a:pt x="4766310" y="1301750"/>
                    <a:pt x="4772660" y="1337310"/>
                    <a:pt x="4775200" y="1372870"/>
                  </a:cubicBezTo>
                  <a:cubicBezTo>
                    <a:pt x="4782820" y="1474470"/>
                    <a:pt x="4787900" y="1574800"/>
                    <a:pt x="4794250" y="1676400"/>
                  </a:cubicBezTo>
                  <a:cubicBezTo>
                    <a:pt x="4803140" y="1802130"/>
                    <a:pt x="4815840" y="1926590"/>
                    <a:pt x="4822190" y="2052320"/>
                  </a:cubicBezTo>
                  <a:cubicBezTo>
                    <a:pt x="4828540" y="2172970"/>
                    <a:pt x="4833620" y="2294890"/>
                    <a:pt x="4831080" y="2416810"/>
                  </a:cubicBezTo>
                  <a:cubicBezTo>
                    <a:pt x="4827270" y="2620010"/>
                    <a:pt x="4817110" y="2821940"/>
                    <a:pt x="4806950" y="3025140"/>
                  </a:cubicBezTo>
                  <a:cubicBezTo>
                    <a:pt x="4800600" y="3150870"/>
                    <a:pt x="4791710" y="3275330"/>
                    <a:pt x="4779010" y="3399790"/>
                  </a:cubicBezTo>
                  <a:cubicBezTo>
                    <a:pt x="4766310" y="3524250"/>
                    <a:pt x="4747260" y="3647440"/>
                    <a:pt x="4733290" y="3771900"/>
                  </a:cubicBezTo>
                  <a:cubicBezTo>
                    <a:pt x="4723130" y="3858260"/>
                    <a:pt x="4720590" y="3944620"/>
                    <a:pt x="4709160" y="4029710"/>
                  </a:cubicBezTo>
                  <a:cubicBezTo>
                    <a:pt x="4699000" y="4107180"/>
                    <a:pt x="4660900" y="4175760"/>
                    <a:pt x="4610100" y="4232910"/>
                  </a:cubicBezTo>
                  <a:cubicBezTo>
                    <a:pt x="4568191" y="4281170"/>
                    <a:pt x="4535170" y="4335780"/>
                    <a:pt x="4491991" y="4382770"/>
                  </a:cubicBezTo>
                  <a:cubicBezTo>
                    <a:pt x="4453891" y="4424679"/>
                    <a:pt x="4411981" y="4466590"/>
                    <a:pt x="4345941" y="4467860"/>
                  </a:cubicBezTo>
                  <a:cubicBezTo>
                    <a:pt x="4330700" y="4467860"/>
                    <a:pt x="4316731" y="4483100"/>
                    <a:pt x="4301491" y="4490720"/>
                  </a:cubicBezTo>
                  <a:cubicBezTo>
                    <a:pt x="4236720" y="4518660"/>
                    <a:pt x="4169411" y="4542790"/>
                    <a:pt x="4105911" y="4573270"/>
                  </a:cubicBezTo>
                  <a:cubicBezTo>
                    <a:pt x="3989070" y="4629150"/>
                    <a:pt x="3863341" y="4638040"/>
                    <a:pt x="3737611" y="4643120"/>
                  </a:cubicBezTo>
                  <a:cubicBezTo>
                    <a:pt x="3689351" y="4645660"/>
                    <a:pt x="3639820" y="4641850"/>
                    <a:pt x="3591561" y="4645660"/>
                  </a:cubicBezTo>
                  <a:cubicBezTo>
                    <a:pt x="3567431" y="4646930"/>
                    <a:pt x="3544570" y="4658360"/>
                    <a:pt x="3521711" y="4663440"/>
                  </a:cubicBezTo>
                  <a:cubicBezTo>
                    <a:pt x="3511551" y="4665980"/>
                    <a:pt x="3501391" y="4664710"/>
                    <a:pt x="3489961" y="4665980"/>
                  </a:cubicBezTo>
                  <a:cubicBezTo>
                    <a:pt x="3474720" y="4667250"/>
                    <a:pt x="3459481" y="4671060"/>
                    <a:pt x="3444241" y="4669790"/>
                  </a:cubicBezTo>
                  <a:cubicBezTo>
                    <a:pt x="3429000" y="4667250"/>
                    <a:pt x="3418841" y="4662170"/>
                    <a:pt x="3416300" y="4662170"/>
                  </a:cubicBezTo>
                  <a:close/>
                </a:path>
              </a:pathLst>
            </a:custGeom>
            <a:blipFill>
              <a:blip r:embed="rId3"/>
              <a:stretch>
                <a:fillRect l="-4088" r="-4088"/>
              </a:stretch>
            </a:blipFill>
          </p:spPr>
        </p:sp>
      </p:grpSp>
    </p:spTree>
    <p:extLst>
      <p:ext uri="{BB962C8B-B14F-4D97-AF65-F5344CB8AC3E}">
        <p14:creationId xmlns:p14="http://schemas.microsoft.com/office/powerpoint/2010/main" val="38754805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EC4CFF0-6F69-49C8-83B0-DFDCD07AB4D5}"/>
              </a:ext>
            </a:extLst>
          </p:cNvPr>
          <p:cNvSpPr>
            <a:spLocks noGrp="1"/>
          </p:cNvSpPr>
          <p:nvPr/>
        </p:nvSpPr>
        <p:spPr>
          <a:xfrm>
            <a:off x="526542" y="1684782"/>
            <a:ext cx="9858375" cy="628650"/>
          </a:xfrm>
          <a:prstGeom prst="rect">
            <a:avLst/>
          </a:prstGeom>
          <a:noFill/>
          <a:ln w="0">
            <a:noFill/>
          </a:ln>
        </p:spPr>
        <p:txBody>
          <a:bodyPr anchor="ctr">
            <a:normAutofit/>
          </a:bodyPr>
          <a:lstStyle/>
          <a:p>
            <a:pPr algn="l">
              <a:defRPr sz="2775" b="1" i="0">
                <a:solidFill>
                  <a:srgbClr val="123B67"/>
                </a:solidFill>
                <a:latin typeface="DejaVu Sans"/>
                <a:ea typeface="DejaVu Sans"/>
                <a:cs typeface="DejaVu Sans"/>
              </a:defRPr>
            </a:pPr>
            <a:r>
              <a:rPr lang="en-US" sz="2775" b="1" i="0" dirty="0">
                <a:solidFill>
                  <a:srgbClr val="123B67"/>
                </a:solidFill>
                <a:latin typeface="DejaVu Sans"/>
                <a:ea typeface="DejaVu Sans"/>
                <a:cs typeface="DejaVu Sans"/>
              </a:rPr>
              <a:t>Physical Development</a:t>
            </a:r>
            <a:endParaRPr sz="2775" b="1" i="0" dirty="0">
              <a:solidFill>
                <a:srgbClr val="123B67"/>
              </a:solidFill>
              <a:latin typeface="DejaVu Sans"/>
              <a:ea typeface="DejaVu Sans"/>
              <a:cs typeface="DejaVu Sans"/>
            </a:endParaRPr>
          </a:p>
        </p:txBody>
      </p:sp>
      <p:sp>
        <p:nvSpPr>
          <p:cNvPr id="3" name="Straight Connector 2">
            <a:extLst>
              <a:ext uri="{FF2B5EF4-FFF2-40B4-BE49-F238E27FC236}">
                <a16:creationId xmlns:a16="http://schemas.microsoft.com/office/drawing/2014/main" id="{2AB364C0-79A1-4586-B1CB-7AD8D58C6CE3}"/>
              </a:ext>
            </a:extLst>
          </p:cNvPr>
          <p:cNvSpPr>
            <a:spLocks noGrp="1"/>
          </p:cNvSpPr>
          <p:nvPr/>
        </p:nvSpPr>
        <p:spPr>
          <a:xfrm>
            <a:off x="618744" y="2313432"/>
            <a:ext cx="1571625" cy="0"/>
          </a:xfrm>
          <a:prstGeom prst="line">
            <a:avLst/>
          </a:prstGeom>
          <a:noFill/>
          <a:ln w="66675">
            <a:solidFill>
              <a:srgbClr val="D73343"/>
            </a:solidFill>
          </a:ln>
        </p:spPr>
      </p:sp>
      <p:sp>
        <p:nvSpPr>
          <p:cNvPr id="4" name="Rectangle: Rounded Corners 3">
            <a:extLst>
              <a:ext uri="{FF2B5EF4-FFF2-40B4-BE49-F238E27FC236}">
                <a16:creationId xmlns:a16="http://schemas.microsoft.com/office/drawing/2014/main" id="{EC025012-BBDE-4AE8-AAC7-19D6343C4AE0}"/>
              </a:ext>
            </a:extLst>
          </p:cNvPr>
          <p:cNvSpPr>
            <a:spLocks noGrp="1"/>
          </p:cNvSpPr>
          <p:nvPr/>
        </p:nvSpPr>
        <p:spPr>
          <a:xfrm>
            <a:off x="618744" y="2503932"/>
            <a:ext cx="10287000" cy="438150"/>
          </a:xfrm>
          <a:prstGeom prst="roundRect">
            <a:avLst>
              <a:gd name="adj" fmla="val 39130"/>
            </a:avLst>
          </a:prstGeom>
          <a:solidFill>
            <a:srgbClr val="F6C641"/>
          </a:solidFill>
          <a:ln w="19050">
            <a:solidFill>
              <a:srgbClr val="D73343"/>
            </a:solidFill>
          </a:ln>
        </p:spPr>
        <p:txBody>
          <a:bodyPr anchor="ctr">
            <a:normAutofit/>
          </a:bodyPr>
          <a:lstStyle/>
          <a:p>
            <a:pPr algn="l">
              <a:defRPr sz="1350" b="1" i="0">
                <a:solidFill>
                  <a:srgbClr val="123B67"/>
                </a:solidFill>
                <a:latin typeface="DejaVu Sans"/>
                <a:ea typeface="DejaVu Sans"/>
                <a:cs typeface="DejaVu Sans"/>
              </a:defRPr>
            </a:pPr>
            <a:r>
              <a:rPr sz="1350" b="1" i="0" dirty="0">
                <a:solidFill>
                  <a:srgbClr val="123B67"/>
                </a:solidFill>
                <a:latin typeface="DejaVu Sans"/>
                <a:ea typeface="DejaVu Sans"/>
                <a:cs typeface="DejaVu Sans"/>
              </a:rPr>
              <a:t>DESTINATION: </a:t>
            </a:r>
            <a:r>
              <a:rPr lang="en-US" sz="1350" b="1" i="0" dirty="0">
                <a:solidFill>
                  <a:srgbClr val="123B67"/>
                </a:solidFill>
                <a:latin typeface="DejaVu Sans"/>
                <a:ea typeface="DejaVu Sans"/>
                <a:cs typeface="DejaVu Sans"/>
              </a:rPr>
              <a:t>I AM CONFIDENT IN MY BODY</a:t>
            </a:r>
            <a:endParaRPr sz="1350" b="1" i="0" dirty="0">
              <a:solidFill>
                <a:srgbClr val="123B67"/>
              </a:solidFill>
              <a:latin typeface="DejaVu Sans"/>
              <a:ea typeface="DejaVu Sans"/>
              <a:cs typeface="DejaVu Sans"/>
            </a:endParaRPr>
          </a:p>
        </p:txBody>
      </p:sp>
      <p:sp>
        <p:nvSpPr>
          <p:cNvPr id="5" name="Rectangle 4">
            <a:extLst>
              <a:ext uri="{FF2B5EF4-FFF2-40B4-BE49-F238E27FC236}">
                <a16:creationId xmlns:a16="http://schemas.microsoft.com/office/drawing/2014/main" id="{85545AB7-6141-4DF0-8E8E-DD3BEF0BB4D6}"/>
              </a:ext>
            </a:extLst>
          </p:cNvPr>
          <p:cNvSpPr/>
          <p:nvPr/>
        </p:nvSpPr>
        <p:spPr>
          <a:xfrm>
            <a:off x="526542" y="3081585"/>
            <a:ext cx="5051298" cy="400110"/>
          </a:xfrm>
          <a:prstGeom prst="rect">
            <a:avLst/>
          </a:prstGeom>
        </p:spPr>
        <p:txBody>
          <a:bodyPr wrap="square">
            <a:spAutoFit/>
          </a:bodyPr>
          <a:lstStyle/>
          <a:p>
            <a:pPr algn="ctr">
              <a:defRPr sz="1725" b="1" i="0">
                <a:solidFill>
                  <a:srgbClr val="123B67"/>
                </a:solidFill>
                <a:latin typeface="DejaVu Sans"/>
                <a:ea typeface="DejaVu Sans"/>
                <a:cs typeface="DejaVu Sans"/>
              </a:defRPr>
            </a:pPr>
            <a:r>
              <a:rPr lang="en-US" sz="2000" b="1" dirty="0">
                <a:solidFill>
                  <a:srgbClr val="123B67"/>
                </a:solidFill>
                <a:latin typeface="DejaVu Sans"/>
                <a:ea typeface="DejaVu Sans"/>
                <a:cs typeface="DejaVu Sans"/>
              </a:rPr>
              <a:t>The children will be learning to:</a:t>
            </a:r>
          </a:p>
        </p:txBody>
      </p:sp>
      <p:sp>
        <p:nvSpPr>
          <p:cNvPr id="6" name="TextBox 5">
            <a:extLst>
              <a:ext uri="{FF2B5EF4-FFF2-40B4-BE49-F238E27FC236}">
                <a16:creationId xmlns:a16="http://schemas.microsoft.com/office/drawing/2014/main" id="{FEDFD22C-E6F6-4552-ADD6-6611F89459C5}"/>
              </a:ext>
            </a:extLst>
          </p:cNvPr>
          <p:cNvSpPr txBox="1"/>
          <p:nvPr/>
        </p:nvSpPr>
        <p:spPr>
          <a:xfrm>
            <a:off x="606552" y="3562715"/>
            <a:ext cx="6763512" cy="1754326"/>
          </a:xfrm>
          <a:prstGeom prst="rect">
            <a:avLst/>
          </a:prstGeom>
          <a:noFill/>
        </p:spPr>
        <p:txBody>
          <a:bodyPr wrap="square" rtlCol="0">
            <a:spAutoFit/>
          </a:bodyPr>
          <a:lstStyle/>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move confidently </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negotiate space</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control their body</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handle equipment such as pencils, scissors, cutlery</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use a tripod grip </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work as a team</a:t>
            </a:r>
          </a:p>
        </p:txBody>
      </p:sp>
      <p:pic>
        <p:nvPicPr>
          <p:cNvPr id="12" name="Picture 11">
            <a:extLst>
              <a:ext uri="{FF2B5EF4-FFF2-40B4-BE49-F238E27FC236}">
                <a16:creationId xmlns:a16="http://schemas.microsoft.com/office/drawing/2014/main" id="{BBB764F0-FF22-4252-99CD-8D1DC6822882}"/>
              </a:ext>
            </a:extLst>
          </p:cNvPr>
          <p:cNvPicPr>
            <a:picLocks noChangeAspect="1"/>
          </p:cNvPicPr>
          <p:nvPr/>
        </p:nvPicPr>
        <p:blipFill rotWithShape="1">
          <a:blip r:embed="rId3"/>
          <a:srcRect l="44599" b="50000"/>
          <a:stretch/>
        </p:blipFill>
        <p:spPr>
          <a:xfrm>
            <a:off x="7635239" y="3132581"/>
            <a:ext cx="3803905" cy="2940556"/>
          </a:xfrm>
          <a:prstGeom prst="rect">
            <a:avLst/>
          </a:prstGeom>
        </p:spPr>
      </p:pic>
    </p:spTree>
    <p:extLst>
      <p:ext uri="{BB962C8B-B14F-4D97-AF65-F5344CB8AC3E}">
        <p14:creationId xmlns:p14="http://schemas.microsoft.com/office/powerpoint/2010/main" val="35140850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EC4CFF0-6F69-49C8-83B0-DFDCD07AB4D5}"/>
              </a:ext>
            </a:extLst>
          </p:cNvPr>
          <p:cNvSpPr>
            <a:spLocks noGrp="1"/>
          </p:cNvSpPr>
          <p:nvPr/>
        </p:nvSpPr>
        <p:spPr>
          <a:xfrm>
            <a:off x="526542" y="1684782"/>
            <a:ext cx="9858375" cy="628650"/>
          </a:xfrm>
          <a:prstGeom prst="rect">
            <a:avLst/>
          </a:prstGeom>
          <a:noFill/>
          <a:ln w="0">
            <a:noFill/>
          </a:ln>
        </p:spPr>
        <p:txBody>
          <a:bodyPr anchor="ctr">
            <a:normAutofit/>
          </a:bodyPr>
          <a:lstStyle/>
          <a:p>
            <a:pPr algn="l">
              <a:defRPr sz="2775" b="1" i="0">
                <a:solidFill>
                  <a:srgbClr val="123B67"/>
                </a:solidFill>
                <a:latin typeface="DejaVu Sans"/>
                <a:ea typeface="DejaVu Sans"/>
                <a:cs typeface="DejaVu Sans"/>
              </a:defRPr>
            </a:pPr>
            <a:r>
              <a:rPr lang="en-US" sz="2775" b="1" i="0" dirty="0">
                <a:solidFill>
                  <a:srgbClr val="123B67"/>
                </a:solidFill>
                <a:latin typeface="DejaVu Sans"/>
                <a:ea typeface="DejaVu Sans"/>
                <a:cs typeface="DejaVu Sans"/>
              </a:rPr>
              <a:t>Expressive Arts and Design </a:t>
            </a:r>
            <a:endParaRPr sz="2775" b="1" i="0" dirty="0">
              <a:solidFill>
                <a:srgbClr val="123B67"/>
              </a:solidFill>
              <a:latin typeface="DejaVu Sans"/>
              <a:ea typeface="DejaVu Sans"/>
              <a:cs typeface="DejaVu Sans"/>
            </a:endParaRPr>
          </a:p>
        </p:txBody>
      </p:sp>
      <p:sp>
        <p:nvSpPr>
          <p:cNvPr id="3" name="Straight Connector 2">
            <a:extLst>
              <a:ext uri="{FF2B5EF4-FFF2-40B4-BE49-F238E27FC236}">
                <a16:creationId xmlns:a16="http://schemas.microsoft.com/office/drawing/2014/main" id="{2AB364C0-79A1-4586-B1CB-7AD8D58C6CE3}"/>
              </a:ext>
            </a:extLst>
          </p:cNvPr>
          <p:cNvSpPr>
            <a:spLocks noGrp="1"/>
          </p:cNvSpPr>
          <p:nvPr/>
        </p:nvSpPr>
        <p:spPr>
          <a:xfrm>
            <a:off x="618744" y="2313432"/>
            <a:ext cx="1571625" cy="0"/>
          </a:xfrm>
          <a:prstGeom prst="line">
            <a:avLst/>
          </a:prstGeom>
          <a:noFill/>
          <a:ln w="66675">
            <a:solidFill>
              <a:srgbClr val="D73343"/>
            </a:solidFill>
          </a:ln>
        </p:spPr>
      </p:sp>
      <p:sp>
        <p:nvSpPr>
          <p:cNvPr id="4" name="Rectangle: Rounded Corners 3">
            <a:extLst>
              <a:ext uri="{FF2B5EF4-FFF2-40B4-BE49-F238E27FC236}">
                <a16:creationId xmlns:a16="http://schemas.microsoft.com/office/drawing/2014/main" id="{EC025012-BBDE-4AE8-AAC7-19D6343C4AE0}"/>
              </a:ext>
            </a:extLst>
          </p:cNvPr>
          <p:cNvSpPr>
            <a:spLocks noGrp="1"/>
          </p:cNvSpPr>
          <p:nvPr/>
        </p:nvSpPr>
        <p:spPr>
          <a:xfrm>
            <a:off x="618744" y="2503932"/>
            <a:ext cx="10287000" cy="438150"/>
          </a:xfrm>
          <a:prstGeom prst="roundRect">
            <a:avLst>
              <a:gd name="adj" fmla="val 39130"/>
            </a:avLst>
          </a:prstGeom>
          <a:solidFill>
            <a:srgbClr val="F6C641"/>
          </a:solidFill>
          <a:ln w="19050">
            <a:solidFill>
              <a:srgbClr val="D73343"/>
            </a:solidFill>
          </a:ln>
        </p:spPr>
        <p:txBody>
          <a:bodyPr anchor="ctr">
            <a:normAutofit/>
          </a:bodyPr>
          <a:lstStyle/>
          <a:p>
            <a:pPr algn="l">
              <a:defRPr sz="1350" b="1" i="0">
                <a:solidFill>
                  <a:srgbClr val="123B67"/>
                </a:solidFill>
                <a:latin typeface="DejaVu Sans"/>
                <a:ea typeface="DejaVu Sans"/>
                <a:cs typeface="DejaVu Sans"/>
              </a:defRPr>
            </a:pPr>
            <a:r>
              <a:rPr sz="1350" b="1" i="0" dirty="0">
                <a:solidFill>
                  <a:srgbClr val="123B67"/>
                </a:solidFill>
                <a:latin typeface="DejaVu Sans"/>
                <a:ea typeface="DejaVu Sans"/>
                <a:cs typeface="DejaVu Sans"/>
              </a:rPr>
              <a:t>DESTINATION: </a:t>
            </a:r>
            <a:r>
              <a:rPr lang="en-US" sz="1350" b="1" i="0" dirty="0">
                <a:solidFill>
                  <a:srgbClr val="123B67"/>
                </a:solidFill>
                <a:latin typeface="DejaVu Sans"/>
                <a:ea typeface="DejaVu Sans"/>
                <a:cs typeface="DejaVu Sans"/>
              </a:rPr>
              <a:t>I AM CREATIVE</a:t>
            </a:r>
            <a:endParaRPr sz="1350" b="1" i="0" dirty="0">
              <a:solidFill>
                <a:srgbClr val="123B67"/>
              </a:solidFill>
              <a:latin typeface="DejaVu Sans"/>
              <a:ea typeface="DejaVu Sans"/>
              <a:cs typeface="DejaVu Sans"/>
            </a:endParaRPr>
          </a:p>
        </p:txBody>
      </p:sp>
      <p:sp>
        <p:nvSpPr>
          <p:cNvPr id="5" name="Rectangle 4">
            <a:extLst>
              <a:ext uri="{FF2B5EF4-FFF2-40B4-BE49-F238E27FC236}">
                <a16:creationId xmlns:a16="http://schemas.microsoft.com/office/drawing/2014/main" id="{85545AB7-6141-4DF0-8E8E-DD3BEF0BB4D6}"/>
              </a:ext>
            </a:extLst>
          </p:cNvPr>
          <p:cNvSpPr/>
          <p:nvPr/>
        </p:nvSpPr>
        <p:spPr>
          <a:xfrm>
            <a:off x="526542" y="3081585"/>
            <a:ext cx="5051298" cy="400110"/>
          </a:xfrm>
          <a:prstGeom prst="rect">
            <a:avLst/>
          </a:prstGeom>
        </p:spPr>
        <p:txBody>
          <a:bodyPr wrap="square">
            <a:spAutoFit/>
          </a:bodyPr>
          <a:lstStyle/>
          <a:p>
            <a:pPr algn="ctr">
              <a:defRPr sz="1725" b="1" i="0">
                <a:solidFill>
                  <a:srgbClr val="123B67"/>
                </a:solidFill>
                <a:latin typeface="DejaVu Sans"/>
                <a:ea typeface="DejaVu Sans"/>
                <a:cs typeface="DejaVu Sans"/>
              </a:defRPr>
            </a:pPr>
            <a:r>
              <a:rPr lang="en-US" sz="2000" b="1" dirty="0">
                <a:solidFill>
                  <a:srgbClr val="123B67"/>
                </a:solidFill>
                <a:latin typeface="DejaVu Sans"/>
                <a:ea typeface="DejaVu Sans"/>
                <a:cs typeface="DejaVu Sans"/>
              </a:rPr>
              <a:t>The children will be learning to:</a:t>
            </a:r>
          </a:p>
        </p:txBody>
      </p:sp>
      <p:sp>
        <p:nvSpPr>
          <p:cNvPr id="6" name="TextBox 5">
            <a:extLst>
              <a:ext uri="{FF2B5EF4-FFF2-40B4-BE49-F238E27FC236}">
                <a16:creationId xmlns:a16="http://schemas.microsoft.com/office/drawing/2014/main" id="{FEDFD22C-E6F6-4552-ADD6-6611F89459C5}"/>
              </a:ext>
            </a:extLst>
          </p:cNvPr>
          <p:cNvSpPr txBox="1"/>
          <p:nvPr/>
        </p:nvSpPr>
        <p:spPr>
          <a:xfrm>
            <a:off x="606552" y="3562715"/>
            <a:ext cx="6763512" cy="1477328"/>
          </a:xfrm>
          <a:prstGeom prst="rect">
            <a:avLst/>
          </a:prstGeom>
          <a:noFill/>
        </p:spPr>
        <p:txBody>
          <a:bodyPr wrap="square" rtlCol="0">
            <a:spAutoFit/>
          </a:bodyPr>
          <a:lstStyle/>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use a variety of materials</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share their creations and talk about the process</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use props to enhance their role play </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sing a range of songs</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explore </a:t>
            </a:r>
            <a:r>
              <a:rPr lang="en-US" dirty="0" err="1">
                <a:solidFill>
                  <a:schemeClr val="accent1">
                    <a:lumMod val="75000"/>
                  </a:schemeClr>
                </a:solidFill>
                <a:latin typeface="DejaVu Sans"/>
                <a:ea typeface="Kalam Light"/>
                <a:cs typeface="Kalam Light"/>
                <a:sym typeface="Kalam Light"/>
              </a:rPr>
              <a:t>colour</a:t>
            </a:r>
            <a:r>
              <a:rPr lang="en-US" dirty="0">
                <a:solidFill>
                  <a:schemeClr val="accent1">
                    <a:lumMod val="75000"/>
                  </a:schemeClr>
                </a:solidFill>
                <a:latin typeface="DejaVu Sans"/>
                <a:ea typeface="Kalam Light"/>
                <a:cs typeface="Kalam Light"/>
                <a:sym typeface="Kalam Light"/>
              </a:rPr>
              <a:t> mixing and different types of paint</a:t>
            </a:r>
          </a:p>
        </p:txBody>
      </p:sp>
      <p:grpSp>
        <p:nvGrpSpPr>
          <p:cNvPr id="8" name="Group 2">
            <a:extLst>
              <a:ext uri="{FF2B5EF4-FFF2-40B4-BE49-F238E27FC236}">
                <a16:creationId xmlns:a16="http://schemas.microsoft.com/office/drawing/2014/main" id="{1DCEB42F-4F05-47E0-BB06-BFE18F2589DC}"/>
              </a:ext>
            </a:extLst>
          </p:cNvPr>
          <p:cNvGrpSpPr>
            <a:grpSpLocks noChangeAspect="1"/>
          </p:cNvGrpSpPr>
          <p:nvPr/>
        </p:nvGrpSpPr>
        <p:grpSpPr>
          <a:xfrm>
            <a:off x="7924856" y="3015234"/>
            <a:ext cx="3121096" cy="3535755"/>
            <a:chOff x="-1875112" y="794566"/>
            <a:chExt cx="2748366" cy="3113505"/>
          </a:xfrm>
        </p:grpSpPr>
        <p:sp>
          <p:nvSpPr>
            <p:cNvPr id="9" name="Freeform 3">
              <a:extLst>
                <a:ext uri="{FF2B5EF4-FFF2-40B4-BE49-F238E27FC236}">
                  <a16:creationId xmlns:a16="http://schemas.microsoft.com/office/drawing/2014/main" id="{53666645-5C04-4ED9-B2C5-C6515D6A8FF7}"/>
                </a:ext>
              </a:extLst>
            </p:cNvPr>
            <p:cNvSpPr/>
            <p:nvPr/>
          </p:nvSpPr>
          <p:spPr>
            <a:xfrm>
              <a:off x="-1875112" y="794566"/>
              <a:ext cx="2748366" cy="3113505"/>
            </a:xfrm>
            <a:custGeom>
              <a:avLst/>
              <a:gdLst/>
              <a:ahLst/>
              <a:cxnLst/>
              <a:rect l="l" t="t" r="r" b="b"/>
              <a:pathLst>
                <a:path w="4833620" h="4726940">
                  <a:moveTo>
                    <a:pt x="3416300" y="4662170"/>
                  </a:moveTo>
                  <a:cubicBezTo>
                    <a:pt x="3388360" y="4669790"/>
                    <a:pt x="3366770" y="4679950"/>
                    <a:pt x="3345180" y="4682490"/>
                  </a:cubicBezTo>
                  <a:cubicBezTo>
                    <a:pt x="3223260" y="4692650"/>
                    <a:pt x="3102610" y="4702810"/>
                    <a:pt x="2980690" y="4711700"/>
                  </a:cubicBezTo>
                  <a:cubicBezTo>
                    <a:pt x="2918460" y="4715510"/>
                    <a:pt x="2856230" y="4719320"/>
                    <a:pt x="2794000" y="4720590"/>
                  </a:cubicBezTo>
                  <a:cubicBezTo>
                    <a:pt x="2726690" y="4723130"/>
                    <a:pt x="2659380" y="4726940"/>
                    <a:pt x="2593340" y="4724400"/>
                  </a:cubicBezTo>
                  <a:cubicBezTo>
                    <a:pt x="2529840" y="4723130"/>
                    <a:pt x="2466340" y="4719320"/>
                    <a:pt x="2405380" y="4707890"/>
                  </a:cubicBezTo>
                  <a:cubicBezTo>
                    <a:pt x="2326640" y="4693920"/>
                    <a:pt x="2246630" y="4693920"/>
                    <a:pt x="2169160" y="4681220"/>
                  </a:cubicBezTo>
                  <a:cubicBezTo>
                    <a:pt x="1967230" y="4648200"/>
                    <a:pt x="1761490" y="4657090"/>
                    <a:pt x="1558290" y="4643120"/>
                  </a:cubicBezTo>
                  <a:cubicBezTo>
                    <a:pt x="1443990" y="4635500"/>
                    <a:pt x="1329690" y="4617720"/>
                    <a:pt x="1215390" y="4602480"/>
                  </a:cubicBezTo>
                  <a:cubicBezTo>
                    <a:pt x="1085850" y="4585970"/>
                    <a:pt x="956310" y="4566920"/>
                    <a:pt x="825500" y="4549140"/>
                  </a:cubicBezTo>
                  <a:cubicBezTo>
                    <a:pt x="730250" y="4536440"/>
                    <a:pt x="633730" y="4523740"/>
                    <a:pt x="538480" y="4511040"/>
                  </a:cubicBezTo>
                  <a:cubicBezTo>
                    <a:pt x="535940" y="4511040"/>
                    <a:pt x="533400" y="4509770"/>
                    <a:pt x="530860" y="4509770"/>
                  </a:cubicBezTo>
                  <a:cubicBezTo>
                    <a:pt x="450850" y="4475479"/>
                    <a:pt x="365760" y="4448810"/>
                    <a:pt x="292100" y="4404360"/>
                  </a:cubicBezTo>
                  <a:cubicBezTo>
                    <a:pt x="167640" y="4328160"/>
                    <a:pt x="114300" y="4206240"/>
                    <a:pt x="109220" y="4062730"/>
                  </a:cubicBezTo>
                  <a:cubicBezTo>
                    <a:pt x="107950" y="4013200"/>
                    <a:pt x="101600" y="3964940"/>
                    <a:pt x="101600" y="3915410"/>
                  </a:cubicBezTo>
                  <a:cubicBezTo>
                    <a:pt x="102870" y="3846830"/>
                    <a:pt x="107950" y="3779520"/>
                    <a:pt x="111760" y="3712210"/>
                  </a:cubicBezTo>
                  <a:cubicBezTo>
                    <a:pt x="121920" y="3511550"/>
                    <a:pt x="127000" y="3310890"/>
                    <a:pt x="111760" y="3110230"/>
                  </a:cubicBezTo>
                  <a:cubicBezTo>
                    <a:pt x="97790" y="2929890"/>
                    <a:pt x="85090" y="2750820"/>
                    <a:pt x="71120" y="2570480"/>
                  </a:cubicBezTo>
                  <a:cubicBezTo>
                    <a:pt x="62230" y="2454910"/>
                    <a:pt x="50800" y="2340610"/>
                    <a:pt x="43180" y="2225040"/>
                  </a:cubicBezTo>
                  <a:cubicBezTo>
                    <a:pt x="38100" y="2148840"/>
                    <a:pt x="39370" y="2071370"/>
                    <a:pt x="34290" y="1995170"/>
                  </a:cubicBezTo>
                  <a:cubicBezTo>
                    <a:pt x="31750" y="1951990"/>
                    <a:pt x="17780" y="1910080"/>
                    <a:pt x="16510" y="1866900"/>
                  </a:cubicBezTo>
                  <a:cubicBezTo>
                    <a:pt x="11430" y="1762760"/>
                    <a:pt x="10160" y="1657350"/>
                    <a:pt x="7620" y="1551940"/>
                  </a:cubicBezTo>
                  <a:cubicBezTo>
                    <a:pt x="6350" y="1511300"/>
                    <a:pt x="0" y="1470660"/>
                    <a:pt x="1270" y="1430020"/>
                  </a:cubicBezTo>
                  <a:cubicBezTo>
                    <a:pt x="2540" y="1366520"/>
                    <a:pt x="10160" y="1303020"/>
                    <a:pt x="11430" y="1239520"/>
                  </a:cubicBezTo>
                  <a:cubicBezTo>
                    <a:pt x="12700" y="1165860"/>
                    <a:pt x="5080" y="1092200"/>
                    <a:pt x="7620" y="1019810"/>
                  </a:cubicBezTo>
                  <a:cubicBezTo>
                    <a:pt x="7620" y="949960"/>
                    <a:pt x="16510" y="881380"/>
                    <a:pt x="25400" y="811530"/>
                  </a:cubicBezTo>
                  <a:cubicBezTo>
                    <a:pt x="27940" y="787400"/>
                    <a:pt x="45720" y="765810"/>
                    <a:pt x="50800" y="741680"/>
                  </a:cubicBezTo>
                  <a:cubicBezTo>
                    <a:pt x="72390" y="622300"/>
                    <a:pt x="95250" y="502920"/>
                    <a:pt x="151130" y="392430"/>
                  </a:cubicBezTo>
                  <a:cubicBezTo>
                    <a:pt x="163830" y="368300"/>
                    <a:pt x="184150" y="346710"/>
                    <a:pt x="203200" y="327660"/>
                  </a:cubicBezTo>
                  <a:cubicBezTo>
                    <a:pt x="209550" y="321310"/>
                    <a:pt x="224790" y="325120"/>
                    <a:pt x="228600" y="325120"/>
                  </a:cubicBezTo>
                  <a:cubicBezTo>
                    <a:pt x="237490" y="308610"/>
                    <a:pt x="242570" y="292100"/>
                    <a:pt x="252730" y="284480"/>
                  </a:cubicBezTo>
                  <a:cubicBezTo>
                    <a:pt x="307340" y="242570"/>
                    <a:pt x="364490" y="212090"/>
                    <a:pt x="435610" y="204470"/>
                  </a:cubicBezTo>
                  <a:cubicBezTo>
                    <a:pt x="488950" y="198120"/>
                    <a:pt x="541020" y="175260"/>
                    <a:pt x="594360" y="162560"/>
                  </a:cubicBezTo>
                  <a:cubicBezTo>
                    <a:pt x="659130" y="147320"/>
                    <a:pt x="723900" y="129540"/>
                    <a:pt x="791210" y="120650"/>
                  </a:cubicBezTo>
                  <a:cubicBezTo>
                    <a:pt x="852170" y="113030"/>
                    <a:pt x="910590" y="96520"/>
                    <a:pt x="972820" y="91440"/>
                  </a:cubicBezTo>
                  <a:cubicBezTo>
                    <a:pt x="1036320" y="86360"/>
                    <a:pt x="1099820" y="71120"/>
                    <a:pt x="1164590" y="66040"/>
                  </a:cubicBezTo>
                  <a:cubicBezTo>
                    <a:pt x="1339850" y="53340"/>
                    <a:pt x="1516380" y="44450"/>
                    <a:pt x="1691640" y="34290"/>
                  </a:cubicBezTo>
                  <a:cubicBezTo>
                    <a:pt x="1734820" y="31750"/>
                    <a:pt x="1778000" y="34290"/>
                    <a:pt x="1821180" y="35560"/>
                  </a:cubicBezTo>
                  <a:cubicBezTo>
                    <a:pt x="1842770" y="36830"/>
                    <a:pt x="1864360" y="41910"/>
                    <a:pt x="1887220" y="44450"/>
                  </a:cubicBezTo>
                  <a:cubicBezTo>
                    <a:pt x="1897380" y="45720"/>
                    <a:pt x="1907540" y="41910"/>
                    <a:pt x="1917700" y="41910"/>
                  </a:cubicBezTo>
                  <a:cubicBezTo>
                    <a:pt x="1948180" y="41910"/>
                    <a:pt x="1979930" y="41910"/>
                    <a:pt x="2010410" y="40640"/>
                  </a:cubicBezTo>
                  <a:cubicBezTo>
                    <a:pt x="2068830" y="38100"/>
                    <a:pt x="2128520" y="31750"/>
                    <a:pt x="2186940" y="31750"/>
                  </a:cubicBezTo>
                  <a:cubicBezTo>
                    <a:pt x="2244090" y="31750"/>
                    <a:pt x="2301240" y="35560"/>
                    <a:pt x="2358390" y="38100"/>
                  </a:cubicBezTo>
                  <a:lnTo>
                    <a:pt x="2404110" y="38100"/>
                  </a:lnTo>
                  <a:cubicBezTo>
                    <a:pt x="2473960" y="35560"/>
                    <a:pt x="2542540" y="35560"/>
                    <a:pt x="2612390" y="31750"/>
                  </a:cubicBezTo>
                  <a:cubicBezTo>
                    <a:pt x="2679700" y="27940"/>
                    <a:pt x="2745740" y="19050"/>
                    <a:pt x="2813050" y="15240"/>
                  </a:cubicBezTo>
                  <a:cubicBezTo>
                    <a:pt x="2844800" y="12700"/>
                    <a:pt x="2877820" y="12700"/>
                    <a:pt x="2909570" y="19050"/>
                  </a:cubicBezTo>
                  <a:cubicBezTo>
                    <a:pt x="2957830" y="27940"/>
                    <a:pt x="3003550" y="33020"/>
                    <a:pt x="3051810" y="19050"/>
                  </a:cubicBezTo>
                  <a:cubicBezTo>
                    <a:pt x="3069590" y="13970"/>
                    <a:pt x="3092450" y="22860"/>
                    <a:pt x="3112770" y="25400"/>
                  </a:cubicBezTo>
                  <a:cubicBezTo>
                    <a:pt x="3121660" y="26670"/>
                    <a:pt x="3131820" y="29210"/>
                    <a:pt x="3136900" y="25400"/>
                  </a:cubicBezTo>
                  <a:cubicBezTo>
                    <a:pt x="3171190" y="0"/>
                    <a:pt x="3202940" y="6350"/>
                    <a:pt x="3235960" y="27940"/>
                  </a:cubicBezTo>
                  <a:cubicBezTo>
                    <a:pt x="3239770" y="30480"/>
                    <a:pt x="3249930" y="24130"/>
                    <a:pt x="3257550" y="24130"/>
                  </a:cubicBezTo>
                  <a:cubicBezTo>
                    <a:pt x="3288030" y="24130"/>
                    <a:pt x="3318510" y="24130"/>
                    <a:pt x="3350260" y="25400"/>
                  </a:cubicBezTo>
                  <a:cubicBezTo>
                    <a:pt x="3373120" y="26670"/>
                    <a:pt x="3394710" y="34290"/>
                    <a:pt x="3417570" y="36830"/>
                  </a:cubicBezTo>
                  <a:cubicBezTo>
                    <a:pt x="3467100" y="43180"/>
                    <a:pt x="3517900" y="53340"/>
                    <a:pt x="3568700" y="53340"/>
                  </a:cubicBezTo>
                  <a:cubicBezTo>
                    <a:pt x="3663950" y="54610"/>
                    <a:pt x="3759200" y="58420"/>
                    <a:pt x="3853180" y="78740"/>
                  </a:cubicBezTo>
                  <a:cubicBezTo>
                    <a:pt x="3940809" y="97790"/>
                    <a:pt x="4030980" y="97790"/>
                    <a:pt x="4119880" y="113030"/>
                  </a:cubicBezTo>
                  <a:cubicBezTo>
                    <a:pt x="4173220" y="121920"/>
                    <a:pt x="4227830" y="138430"/>
                    <a:pt x="4273550" y="165100"/>
                  </a:cubicBezTo>
                  <a:cubicBezTo>
                    <a:pt x="4323080" y="193040"/>
                    <a:pt x="4361180" y="238760"/>
                    <a:pt x="4405630" y="276860"/>
                  </a:cubicBezTo>
                  <a:cubicBezTo>
                    <a:pt x="4422139" y="290830"/>
                    <a:pt x="4446270" y="300990"/>
                    <a:pt x="4457700" y="318770"/>
                  </a:cubicBezTo>
                  <a:cubicBezTo>
                    <a:pt x="4490720" y="367030"/>
                    <a:pt x="4519930" y="417830"/>
                    <a:pt x="4549140" y="468630"/>
                  </a:cubicBezTo>
                  <a:cubicBezTo>
                    <a:pt x="4570730" y="505460"/>
                    <a:pt x="4592320" y="543560"/>
                    <a:pt x="4608830" y="581660"/>
                  </a:cubicBezTo>
                  <a:cubicBezTo>
                    <a:pt x="4626610" y="626110"/>
                    <a:pt x="4640580" y="671830"/>
                    <a:pt x="4654550" y="718820"/>
                  </a:cubicBezTo>
                  <a:cubicBezTo>
                    <a:pt x="4676140" y="792480"/>
                    <a:pt x="4701540" y="866140"/>
                    <a:pt x="4715510" y="942340"/>
                  </a:cubicBezTo>
                  <a:cubicBezTo>
                    <a:pt x="4735830" y="1049020"/>
                    <a:pt x="4745990" y="1158240"/>
                    <a:pt x="4761230" y="1266190"/>
                  </a:cubicBezTo>
                  <a:cubicBezTo>
                    <a:pt x="4766310" y="1301750"/>
                    <a:pt x="4772660" y="1337310"/>
                    <a:pt x="4775200" y="1372870"/>
                  </a:cubicBezTo>
                  <a:cubicBezTo>
                    <a:pt x="4782820" y="1474470"/>
                    <a:pt x="4787900" y="1574800"/>
                    <a:pt x="4794250" y="1676400"/>
                  </a:cubicBezTo>
                  <a:cubicBezTo>
                    <a:pt x="4803140" y="1802130"/>
                    <a:pt x="4815840" y="1926590"/>
                    <a:pt x="4822190" y="2052320"/>
                  </a:cubicBezTo>
                  <a:cubicBezTo>
                    <a:pt x="4828540" y="2172970"/>
                    <a:pt x="4833620" y="2294890"/>
                    <a:pt x="4831080" y="2416810"/>
                  </a:cubicBezTo>
                  <a:cubicBezTo>
                    <a:pt x="4827270" y="2620010"/>
                    <a:pt x="4817110" y="2821940"/>
                    <a:pt x="4806950" y="3025140"/>
                  </a:cubicBezTo>
                  <a:cubicBezTo>
                    <a:pt x="4800600" y="3150870"/>
                    <a:pt x="4791710" y="3275330"/>
                    <a:pt x="4779010" y="3399790"/>
                  </a:cubicBezTo>
                  <a:cubicBezTo>
                    <a:pt x="4766310" y="3524250"/>
                    <a:pt x="4747260" y="3647440"/>
                    <a:pt x="4733290" y="3771900"/>
                  </a:cubicBezTo>
                  <a:cubicBezTo>
                    <a:pt x="4723130" y="3858260"/>
                    <a:pt x="4720590" y="3944620"/>
                    <a:pt x="4709160" y="4029710"/>
                  </a:cubicBezTo>
                  <a:cubicBezTo>
                    <a:pt x="4699000" y="4107180"/>
                    <a:pt x="4660900" y="4175760"/>
                    <a:pt x="4610100" y="4232910"/>
                  </a:cubicBezTo>
                  <a:cubicBezTo>
                    <a:pt x="4568191" y="4281170"/>
                    <a:pt x="4535170" y="4335780"/>
                    <a:pt x="4491991" y="4382770"/>
                  </a:cubicBezTo>
                  <a:cubicBezTo>
                    <a:pt x="4453891" y="4424679"/>
                    <a:pt x="4411981" y="4466590"/>
                    <a:pt x="4345941" y="4467860"/>
                  </a:cubicBezTo>
                  <a:cubicBezTo>
                    <a:pt x="4330700" y="4467860"/>
                    <a:pt x="4316731" y="4483100"/>
                    <a:pt x="4301491" y="4490720"/>
                  </a:cubicBezTo>
                  <a:cubicBezTo>
                    <a:pt x="4236720" y="4518660"/>
                    <a:pt x="4169411" y="4542790"/>
                    <a:pt x="4105911" y="4573270"/>
                  </a:cubicBezTo>
                  <a:cubicBezTo>
                    <a:pt x="3989070" y="4629150"/>
                    <a:pt x="3863341" y="4638040"/>
                    <a:pt x="3737611" y="4643120"/>
                  </a:cubicBezTo>
                  <a:cubicBezTo>
                    <a:pt x="3689351" y="4645660"/>
                    <a:pt x="3639820" y="4641850"/>
                    <a:pt x="3591561" y="4645660"/>
                  </a:cubicBezTo>
                  <a:cubicBezTo>
                    <a:pt x="3567431" y="4646930"/>
                    <a:pt x="3544570" y="4658360"/>
                    <a:pt x="3521711" y="4663440"/>
                  </a:cubicBezTo>
                  <a:cubicBezTo>
                    <a:pt x="3511551" y="4665980"/>
                    <a:pt x="3501391" y="4664710"/>
                    <a:pt x="3489961" y="4665980"/>
                  </a:cubicBezTo>
                  <a:cubicBezTo>
                    <a:pt x="3474720" y="4667250"/>
                    <a:pt x="3459481" y="4671060"/>
                    <a:pt x="3444241" y="4669790"/>
                  </a:cubicBezTo>
                  <a:cubicBezTo>
                    <a:pt x="3429000" y="4667250"/>
                    <a:pt x="3418841" y="4662170"/>
                    <a:pt x="3416300" y="4662170"/>
                  </a:cubicBezTo>
                  <a:close/>
                </a:path>
              </a:pathLst>
            </a:custGeom>
            <a:blipFill>
              <a:blip r:embed="rId3"/>
              <a:stretch>
                <a:fillRect t="-1211" b="-1211"/>
              </a:stretch>
            </a:blipFill>
          </p:spPr>
        </p:sp>
      </p:grpSp>
    </p:spTree>
    <p:extLst>
      <p:ext uri="{BB962C8B-B14F-4D97-AF65-F5344CB8AC3E}">
        <p14:creationId xmlns:p14="http://schemas.microsoft.com/office/powerpoint/2010/main" val="19569860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EC4CFF0-6F69-49C8-83B0-DFDCD07AB4D5}"/>
              </a:ext>
            </a:extLst>
          </p:cNvPr>
          <p:cNvSpPr>
            <a:spLocks noGrp="1"/>
          </p:cNvSpPr>
          <p:nvPr/>
        </p:nvSpPr>
        <p:spPr>
          <a:xfrm>
            <a:off x="526542" y="1684782"/>
            <a:ext cx="9858375" cy="628650"/>
          </a:xfrm>
          <a:prstGeom prst="rect">
            <a:avLst/>
          </a:prstGeom>
          <a:noFill/>
          <a:ln w="0">
            <a:noFill/>
          </a:ln>
        </p:spPr>
        <p:txBody>
          <a:bodyPr anchor="ctr">
            <a:normAutofit/>
          </a:bodyPr>
          <a:lstStyle/>
          <a:p>
            <a:pPr algn="l">
              <a:defRPr sz="2775" b="1" i="0">
                <a:solidFill>
                  <a:srgbClr val="123B67"/>
                </a:solidFill>
                <a:latin typeface="DejaVu Sans"/>
                <a:ea typeface="DejaVu Sans"/>
                <a:cs typeface="DejaVu Sans"/>
              </a:defRPr>
            </a:pPr>
            <a:r>
              <a:rPr lang="en-US" sz="2775" b="1" i="0" dirty="0">
                <a:solidFill>
                  <a:srgbClr val="123B67"/>
                </a:solidFill>
                <a:latin typeface="DejaVu Sans"/>
                <a:ea typeface="DejaVu Sans"/>
                <a:cs typeface="DejaVu Sans"/>
              </a:rPr>
              <a:t>Understanding the World</a:t>
            </a:r>
            <a:endParaRPr sz="2775" b="1" i="0" dirty="0">
              <a:solidFill>
                <a:srgbClr val="123B67"/>
              </a:solidFill>
              <a:latin typeface="DejaVu Sans"/>
              <a:ea typeface="DejaVu Sans"/>
              <a:cs typeface="DejaVu Sans"/>
            </a:endParaRPr>
          </a:p>
        </p:txBody>
      </p:sp>
      <p:sp>
        <p:nvSpPr>
          <p:cNvPr id="3" name="Straight Connector 2">
            <a:extLst>
              <a:ext uri="{FF2B5EF4-FFF2-40B4-BE49-F238E27FC236}">
                <a16:creationId xmlns:a16="http://schemas.microsoft.com/office/drawing/2014/main" id="{2AB364C0-79A1-4586-B1CB-7AD8D58C6CE3}"/>
              </a:ext>
            </a:extLst>
          </p:cNvPr>
          <p:cNvSpPr>
            <a:spLocks noGrp="1"/>
          </p:cNvSpPr>
          <p:nvPr/>
        </p:nvSpPr>
        <p:spPr>
          <a:xfrm>
            <a:off x="618744" y="2313432"/>
            <a:ext cx="1571625" cy="0"/>
          </a:xfrm>
          <a:prstGeom prst="line">
            <a:avLst/>
          </a:prstGeom>
          <a:noFill/>
          <a:ln w="66675">
            <a:solidFill>
              <a:srgbClr val="D73343"/>
            </a:solidFill>
          </a:ln>
        </p:spPr>
      </p:sp>
      <p:sp>
        <p:nvSpPr>
          <p:cNvPr id="4" name="Rectangle: Rounded Corners 3">
            <a:extLst>
              <a:ext uri="{FF2B5EF4-FFF2-40B4-BE49-F238E27FC236}">
                <a16:creationId xmlns:a16="http://schemas.microsoft.com/office/drawing/2014/main" id="{EC025012-BBDE-4AE8-AAC7-19D6343C4AE0}"/>
              </a:ext>
            </a:extLst>
          </p:cNvPr>
          <p:cNvSpPr>
            <a:spLocks noGrp="1"/>
          </p:cNvSpPr>
          <p:nvPr/>
        </p:nvSpPr>
        <p:spPr>
          <a:xfrm>
            <a:off x="618744" y="2503932"/>
            <a:ext cx="10287000" cy="438150"/>
          </a:xfrm>
          <a:prstGeom prst="roundRect">
            <a:avLst>
              <a:gd name="adj" fmla="val 39130"/>
            </a:avLst>
          </a:prstGeom>
          <a:solidFill>
            <a:srgbClr val="F6C641"/>
          </a:solidFill>
          <a:ln w="19050">
            <a:solidFill>
              <a:srgbClr val="D73343"/>
            </a:solidFill>
          </a:ln>
        </p:spPr>
        <p:txBody>
          <a:bodyPr anchor="ctr">
            <a:normAutofit/>
          </a:bodyPr>
          <a:lstStyle/>
          <a:p>
            <a:pPr algn="l">
              <a:defRPr sz="1350" b="1" i="0">
                <a:solidFill>
                  <a:srgbClr val="123B67"/>
                </a:solidFill>
                <a:latin typeface="DejaVu Sans"/>
                <a:ea typeface="DejaVu Sans"/>
                <a:cs typeface="DejaVu Sans"/>
              </a:defRPr>
            </a:pPr>
            <a:r>
              <a:rPr sz="1350" b="1" i="0" dirty="0">
                <a:solidFill>
                  <a:srgbClr val="123B67"/>
                </a:solidFill>
                <a:latin typeface="DejaVu Sans"/>
                <a:ea typeface="DejaVu Sans"/>
                <a:cs typeface="DejaVu Sans"/>
              </a:rPr>
              <a:t>DESTINATION: </a:t>
            </a:r>
            <a:r>
              <a:rPr lang="en-US" sz="1350" b="1" i="0" dirty="0">
                <a:solidFill>
                  <a:srgbClr val="123B67"/>
                </a:solidFill>
                <a:latin typeface="DejaVu Sans"/>
                <a:ea typeface="DejaVu Sans"/>
                <a:cs typeface="DejaVu Sans"/>
              </a:rPr>
              <a:t>I AM A CURIOUS INVESTIGATOR </a:t>
            </a:r>
            <a:endParaRPr sz="1350" b="1" i="0" dirty="0">
              <a:solidFill>
                <a:srgbClr val="123B67"/>
              </a:solidFill>
              <a:latin typeface="DejaVu Sans"/>
              <a:ea typeface="DejaVu Sans"/>
              <a:cs typeface="DejaVu Sans"/>
            </a:endParaRPr>
          </a:p>
        </p:txBody>
      </p:sp>
      <p:sp>
        <p:nvSpPr>
          <p:cNvPr id="5" name="Rectangle 4">
            <a:extLst>
              <a:ext uri="{FF2B5EF4-FFF2-40B4-BE49-F238E27FC236}">
                <a16:creationId xmlns:a16="http://schemas.microsoft.com/office/drawing/2014/main" id="{85545AB7-6141-4DF0-8E8E-DD3BEF0BB4D6}"/>
              </a:ext>
            </a:extLst>
          </p:cNvPr>
          <p:cNvSpPr/>
          <p:nvPr/>
        </p:nvSpPr>
        <p:spPr>
          <a:xfrm>
            <a:off x="526542" y="3081585"/>
            <a:ext cx="5051298" cy="400110"/>
          </a:xfrm>
          <a:prstGeom prst="rect">
            <a:avLst/>
          </a:prstGeom>
        </p:spPr>
        <p:txBody>
          <a:bodyPr wrap="square">
            <a:spAutoFit/>
          </a:bodyPr>
          <a:lstStyle/>
          <a:p>
            <a:pPr algn="ctr">
              <a:defRPr sz="1725" b="1" i="0">
                <a:solidFill>
                  <a:srgbClr val="123B67"/>
                </a:solidFill>
                <a:latin typeface="DejaVu Sans"/>
                <a:ea typeface="DejaVu Sans"/>
                <a:cs typeface="DejaVu Sans"/>
              </a:defRPr>
            </a:pPr>
            <a:r>
              <a:rPr lang="en-US" sz="2000" b="1" dirty="0">
                <a:solidFill>
                  <a:srgbClr val="123B67"/>
                </a:solidFill>
                <a:latin typeface="DejaVu Sans"/>
                <a:ea typeface="DejaVu Sans"/>
                <a:cs typeface="DejaVu Sans"/>
              </a:rPr>
              <a:t>The children will be learning to:</a:t>
            </a:r>
          </a:p>
        </p:txBody>
      </p:sp>
      <p:sp>
        <p:nvSpPr>
          <p:cNvPr id="6" name="TextBox 5">
            <a:extLst>
              <a:ext uri="{FF2B5EF4-FFF2-40B4-BE49-F238E27FC236}">
                <a16:creationId xmlns:a16="http://schemas.microsoft.com/office/drawing/2014/main" id="{FEDFD22C-E6F6-4552-ADD6-6611F89459C5}"/>
              </a:ext>
            </a:extLst>
          </p:cNvPr>
          <p:cNvSpPr txBox="1"/>
          <p:nvPr/>
        </p:nvSpPr>
        <p:spPr>
          <a:xfrm>
            <a:off x="606552" y="3562715"/>
            <a:ext cx="6763512" cy="2308324"/>
          </a:xfrm>
          <a:prstGeom prst="rect">
            <a:avLst/>
          </a:prstGeom>
          <a:noFill/>
        </p:spPr>
        <p:txBody>
          <a:bodyPr wrap="square" rtlCol="0">
            <a:spAutoFit/>
          </a:bodyPr>
          <a:lstStyle/>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explore and find out about the world around them</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find out about past events in their live and their families</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talk about the lives of people around them</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know similarities and differences between cultures and communities</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compare life in this country with another country</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talk about changes through the seasons</a:t>
            </a:r>
          </a:p>
        </p:txBody>
      </p:sp>
      <p:grpSp>
        <p:nvGrpSpPr>
          <p:cNvPr id="10" name="Group 2">
            <a:extLst>
              <a:ext uri="{FF2B5EF4-FFF2-40B4-BE49-F238E27FC236}">
                <a16:creationId xmlns:a16="http://schemas.microsoft.com/office/drawing/2014/main" id="{17A15F8F-0F10-4B62-9F85-C2E6180FF118}"/>
              </a:ext>
            </a:extLst>
          </p:cNvPr>
          <p:cNvGrpSpPr>
            <a:grpSpLocks noChangeAspect="1"/>
          </p:cNvGrpSpPr>
          <p:nvPr/>
        </p:nvGrpSpPr>
        <p:grpSpPr>
          <a:xfrm>
            <a:off x="8336237" y="2942082"/>
            <a:ext cx="2913830" cy="3019140"/>
            <a:chOff x="-2000487" y="621868"/>
            <a:chExt cx="2350115" cy="2435052"/>
          </a:xfrm>
        </p:grpSpPr>
        <p:sp>
          <p:nvSpPr>
            <p:cNvPr id="11" name="Freeform 3">
              <a:extLst>
                <a:ext uri="{FF2B5EF4-FFF2-40B4-BE49-F238E27FC236}">
                  <a16:creationId xmlns:a16="http://schemas.microsoft.com/office/drawing/2014/main" id="{AC650501-D87E-4A24-B3E6-77CD7A3BA578}"/>
                </a:ext>
              </a:extLst>
            </p:cNvPr>
            <p:cNvSpPr/>
            <p:nvPr/>
          </p:nvSpPr>
          <p:spPr>
            <a:xfrm>
              <a:off x="-2000487" y="621868"/>
              <a:ext cx="2350115" cy="2435052"/>
            </a:xfrm>
            <a:custGeom>
              <a:avLst/>
              <a:gdLst/>
              <a:ahLst/>
              <a:cxnLst/>
              <a:rect l="l" t="t" r="r" b="b"/>
              <a:pathLst>
                <a:path w="4833620" h="4726940">
                  <a:moveTo>
                    <a:pt x="3416300" y="4662170"/>
                  </a:moveTo>
                  <a:cubicBezTo>
                    <a:pt x="3388360" y="4669790"/>
                    <a:pt x="3366770" y="4679950"/>
                    <a:pt x="3345180" y="4682490"/>
                  </a:cubicBezTo>
                  <a:cubicBezTo>
                    <a:pt x="3223260" y="4692650"/>
                    <a:pt x="3102610" y="4702810"/>
                    <a:pt x="2980690" y="4711700"/>
                  </a:cubicBezTo>
                  <a:cubicBezTo>
                    <a:pt x="2918460" y="4715510"/>
                    <a:pt x="2856230" y="4719320"/>
                    <a:pt x="2794000" y="4720590"/>
                  </a:cubicBezTo>
                  <a:cubicBezTo>
                    <a:pt x="2726690" y="4723130"/>
                    <a:pt x="2659380" y="4726940"/>
                    <a:pt x="2593340" y="4724400"/>
                  </a:cubicBezTo>
                  <a:cubicBezTo>
                    <a:pt x="2529840" y="4723130"/>
                    <a:pt x="2466340" y="4719320"/>
                    <a:pt x="2405380" y="4707890"/>
                  </a:cubicBezTo>
                  <a:cubicBezTo>
                    <a:pt x="2326640" y="4693920"/>
                    <a:pt x="2246630" y="4693920"/>
                    <a:pt x="2169160" y="4681220"/>
                  </a:cubicBezTo>
                  <a:cubicBezTo>
                    <a:pt x="1967230" y="4648200"/>
                    <a:pt x="1761490" y="4657090"/>
                    <a:pt x="1558290" y="4643120"/>
                  </a:cubicBezTo>
                  <a:cubicBezTo>
                    <a:pt x="1443990" y="4635500"/>
                    <a:pt x="1329690" y="4617720"/>
                    <a:pt x="1215390" y="4602480"/>
                  </a:cubicBezTo>
                  <a:cubicBezTo>
                    <a:pt x="1085850" y="4585970"/>
                    <a:pt x="956310" y="4566920"/>
                    <a:pt x="825500" y="4549140"/>
                  </a:cubicBezTo>
                  <a:cubicBezTo>
                    <a:pt x="730250" y="4536440"/>
                    <a:pt x="633730" y="4523740"/>
                    <a:pt x="538480" y="4511040"/>
                  </a:cubicBezTo>
                  <a:cubicBezTo>
                    <a:pt x="535940" y="4511040"/>
                    <a:pt x="533400" y="4509770"/>
                    <a:pt x="530860" y="4509770"/>
                  </a:cubicBezTo>
                  <a:cubicBezTo>
                    <a:pt x="450850" y="4475479"/>
                    <a:pt x="365760" y="4448810"/>
                    <a:pt x="292100" y="4404360"/>
                  </a:cubicBezTo>
                  <a:cubicBezTo>
                    <a:pt x="167640" y="4328160"/>
                    <a:pt x="114300" y="4206240"/>
                    <a:pt x="109220" y="4062730"/>
                  </a:cubicBezTo>
                  <a:cubicBezTo>
                    <a:pt x="107950" y="4013200"/>
                    <a:pt x="101600" y="3964940"/>
                    <a:pt x="101600" y="3915410"/>
                  </a:cubicBezTo>
                  <a:cubicBezTo>
                    <a:pt x="102870" y="3846830"/>
                    <a:pt x="107950" y="3779520"/>
                    <a:pt x="111760" y="3712210"/>
                  </a:cubicBezTo>
                  <a:cubicBezTo>
                    <a:pt x="121920" y="3511550"/>
                    <a:pt x="127000" y="3310890"/>
                    <a:pt x="111760" y="3110230"/>
                  </a:cubicBezTo>
                  <a:cubicBezTo>
                    <a:pt x="97790" y="2929890"/>
                    <a:pt x="85090" y="2750820"/>
                    <a:pt x="71120" y="2570480"/>
                  </a:cubicBezTo>
                  <a:cubicBezTo>
                    <a:pt x="62230" y="2454910"/>
                    <a:pt x="50800" y="2340610"/>
                    <a:pt x="43180" y="2225040"/>
                  </a:cubicBezTo>
                  <a:cubicBezTo>
                    <a:pt x="38100" y="2148840"/>
                    <a:pt x="39370" y="2071370"/>
                    <a:pt x="34290" y="1995170"/>
                  </a:cubicBezTo>
                  <a:cubicBezTo>
                    <a:pt x="31750" y="1951990"/>
                    <a:pt x="17780" y="1910080"/>
                    <a:pt x="16510" y="1866900"/>
                  </a:cubicBezTo>
                  <a:cubicBezTo>
                    <a:pt x="11430" y="1762760"/>
                    <a:pt x="10160" y="1657350"/>
                    <a:pt x="7620" y="1551940"/>
                  </a:cubicBezTo>
                  <a:cubicBezTo>
                    <a:pt x="6350" y="1511300"/>
                    <a:pt x="0" y="1470660"/>
                    <a:pt x="1270" y="1430020"/>
                  </a:cubicBezTo>
                  <a:cubicBezTo>
                    <a:pt x="2540" y="1366520"/>
                    <a:pt x="10160" y="1303020"/>
                    <a:pt x="11430" y="1239520"/>
                  </a:cubicBezTo>
                  <a:cubicBezTo>
                    <a:pt x="12700" y="1165860"/>
                    <a:pt x="5080" y="1092200"/>
                    <a:pt x="7620" y="1019810"/>
                  </a:cubicBezTo>
                  <a:cubicBezTo>
                    <a:pt x="7620" y="949960"/>
                    <a:pt x="16510" y="881380"/>
                    <a:pt x="25400" y="811530"/>
                  </a:cubicBezTo>
                  <a:cubicBezTo>
                    <a:pt x="27940" y="787400"/>
                    <a:pt x="45720" y="765810"/>
                    <a:pt x="50800" y="741680"/>
                  </a:cubicBezTo>
                  <a:cubicBezTo>
                    <a:pt x="72390" y="622300"/>
                    <a:pt x="95250" y="502920"/>
                    <a:pt x="151130" y="392430"/>
                  </a:cubicBezTo>
                  <a:cubicBezTo>
                    <a:pt x="163830" y="368300"/>
                    <a:pt x="184150" y="346710"/>
                    <a:pt x="203200" y="327660"/>
                  </a:cubicBezTo>
                  <a:cubicBezTo>
                    <a:pt x="209550" y="321310"/>
                    <a:pt x="224790" y="325120"/>
                    <a:pt x="228600" y="325120"/>
                  </a:cubicBezTo>
                  <a:cubicBezTo>
                    <a:pt x="237490" y="308610"/>
                    <a:pt x="242570" y="292100"/>
                    <a:pt x="252730" y="284480"/>
                  </a:cubicBezTo>
                  <a:cubicBezTo>
                    <a:pt x="307340" y="242570"/>
                    <a:pt x="364490" y="212090"/>
                    <a:pt x="435610" y="204470"/>
                  </a:cubicBezTo>
                  <a:cubicBezTo>
                    <a:pt x="488950" y="198120"/>
                    <a:pt x="541020" y="175260"/>
                    <a:pt x="594360" y="162560"/>
                  </a:cubicBezTo>
                  <a:cubicBezTo>
                    <a:pt x="659130" y="147320"/>
                    <a:pt x="723900" y="129540"/>
                    <a:pt x="791210" y="120650"/>
                  </a:cubicBezTo>
                  <a:cubicBezTo>
                    <a:pt x="852170" y="113030"/>
                    <a:pt x="910590" y="96520"/>
                    <a:pt x="972820" y="91440"/>
                  </a:cubicBezTo>
                  <a:cubicBezTo>
                    <a:pt x="1036320" y="86360"/>
                    <a:pt x="1099820" y="71120"/>
                    <a:pt x="1164590" y="66040"/>
                  </a:cubicBezTo>
                  <a:cubicBezTo>
                    <a:pt x="1339850" y="53340"/>
                    <a:pt x="1516380" y="44450"/>
                    <a:pt x="1691640" y="34290"/>
                  </a:cubicBezTo>
                  <a:cubicBezTo>
                    <a:pt x="1734820" y="31750"/>
                    <a:pt x="1778000" y="34290"/>
                    <a:pt x="1821180" y="35560"/>
                  </a:cubicBezTo>
                  <a:cubicBezTo>
                    <a:pt x="1842770" y="36830"/>
                    <a:pt x="1864360" y="41910"/>
                    <a:pt x="1887220" y="44450"/>
                  </a:cubicBezTo>
                  <a:cubicBezTo>
                    <a:pt x="1897380" y="45720"/>
                    <a:pt x="1907540" y="41910"/>
                    <a:pt x="1917700" y="41910"/>
                  </a:cubicBezTo>
                  <a:cubicBezTo>
                    <a:pt x="1948180" y="41910"/>
                    <a:pt x="1979930" y="41910"/>
                    <a:pt x="2010410" y="40640"/>
                  </a:cubicBezTo>
                  <a:cubicBezTo>
                    <a:pt x="2068830" y="38100"/>
                    <a:pt x="2128520" y="31750"/>
                    <a:pt x="2186940" y="31750"/>
                  </a:cubicBezTo>
                  <a:cubicBezTo>
                    <a:pt x="2244090" y="31750"/>
                    <a:pt x="2301240" y="35560"/>
                    <a:pt x="2358390" y="38100"/>
                  </a:cubicBezTo>
                  <a:lnTo>
                    <a:pt x="2404110" y="38100"/>
                  </a:lnTo>
                  <a:cubicBezTo>
                    <a:pt x="2473960" y="35560"/>
                    <a:pt x="2542540" y="35560"/>
                    <a:pt x="2612390" y="31750"/>
                  </a:cubicBezTo>
                  <a:cubicBezTo>
                    <a:pt x="2679700" y="27940"/>
                    <a:pt x="2745740" y="19050"/>
                    <a:pt x="2813050" y="15240"/>
                  </a:cubicBezTo>
                  <a:cubicBezTo>
                    <a:pt x="2844800" y="12700"/>
                    <a:pt x="2877820" y="12700"/>
                    <a:pt x="2909570" y="19050"/>
                  </a:cubicBezTo>
                  <a:cubicBezTo>
                    <a:pt x="2957830" y="27940"/>
                    <a:pt x="3003550" y="33020"/>
                    <a:pt x="3051810" y="19050"/>
                  </a:cubicBezTo>
                  <a:cubicBezTo>
                    <a:pt x="3069590" y="13970"/>
                    <a:pt x="3092450" y="22860"/>
                    <a:pt x="3112770" y="25400"/>
                  </a:cubicBezTo>
                  <a:cubicBezTo>
                    <a:pt x="3121660" y="26670"/>
                    <a:pt x="3131820" y="29210"/>
                    <a:pt x="3136900" y="25400"/>
                  </a:cubicBezTo>
                  <a:cubicBezTo>
                    <a:pt x="3171190" y="0"/>
                    <a:pt x="3202940" y="6350"/>
                    <a:pt x="3235960" y="27940"/>
                  </a:cubicBezTo>
                  <a:cubicBezTo>
                    <a:pt x="3239770" y="30480"/>
                    <a:pt x="3249930" y="24130"/>
                    <a:pt x="3257550" y="24130"/>
                  </a:cubicBezTo>
                  <a:cubicBezTo>
                    <a:pt x="3288030" y="24130"/>
                    <a:pt x="3318510" y="24130"/>
                    <a:pt x="3350260" y="25400"/>
                  </a:cubicBezTo>
                  <a:cubicBezTo>
                    <a:pt x="3373120" y="26670"/>
                    <a:pt x="3394710" y="34290"/>
                    <a:pt x="3417570" y="36830"/>
                  </a:cubicBezTo>
                  <a:cubicBezTo>
                    <a:pt x="3467100" y="43180"/>
                    <a:pt x="3517900" y="53340"/>
                    <a:pt x="3568700" y="53340"/>
                  </a:cubicBezTo>
                  <a:cubicBezTo>
                    <a:pt x="3663950" y="54610"/>
                    <a:pt x="3759200" y="58420"/>
                    <a:pt x="3853180" y="78740"/>
                  </a:cubicBezTo>
                  <a:cubicBezTo>
                    <a:pt x="3940809" y="97790"/>
                    <a:pt x="4030980" y="97790"/>
                    <a:pt x="4119880" y="113030"/>
                  </a:cubicBezTo>
                  <a:cubicBezTo>
                    <a:pt x="4173220" y="121920"/>
                    <a:pt x="4227830" y="138430"/>
                    <a:pt x="4273550" y="165100"/>
                  </a:cubicBezTo>
                  <a:cubicBezTo>
                    <a:pt x="4323080" y="193040"/>
                    <a:pt x="4361180" y="238760"/>
                    <a:pt x="4405630" y="276860"/>
                  </a:cubicBezTo>
                  <a:cubicBezTo>
                    <a:pt x="4422139" y="290830"/>
                    <a:pt x="4446270" y="300990"/>
                    <a:pt x="4457700" y="318770"/>
                  </a:cubicBezTo>
                  <a:cubicBezTo>
                    <a:pt x="4490720" y="367030"/>
                    <a:pt x="4519930" y="417830"/>
                    <a:pt x="4549140" y="468630"/>
                  </a:cubicBezTo>
                  <a:cubicBezTo>
                    <a:pt x="4570730" y="505460"/>
                    <a:pt x="4592320" y="543560"/>
                    <a:pt x="4608830" y="581660"/>
                  </a:cubicBezTo>
                  <a:cubicBezTo>
                    <a:pt x="4626610" y="626110"/>
                    <a:pt x="4640580" y="671830"/>
                    <a:pt x="4654550" y="718820"/>
                  </a:cubicBezTo>
                  <a:cubicBezTo>
                    <a:pt x="4676140" y="792480"/>
                    <a:pt x="4701540" y="866140"/>
                    <a:pt x="4715510" y="942340"/>
                  </a:cubicBezTo>
                  <a:cubicBezTo>
                    <a:pt x="4735830" y="1049020"/>
                    <a:pt x="4745990" y="1158240"/>
                    <a:pt x="4761230" y="1266190"/>
                  </a:cubicBezTo>
                  <a:cubicBezTo>
                    <a:pt x="4766310" y="1301750"/>
                    <a:pt x="4772660" y="1337310"/>
                    <a:pt x="4775200" y="1372870"/>
                  </a:cubicBezTo>
                  <a:cubicBezTo>
                    <a:pt x="4782820" y="1474470"/>
                    <a:pt x="4787900" y="1574800"/>
                    <a:pt x="4794250" y="1676400"/>
                  </a:cubicBezTo>
                  <a:cubicBezTo>
                    <a:pt x="4803140" y="1802130"/>
                    <a:pt x="4815840" y="1926590"/>
                    <a:pt x="4822190" y="2052320"/>
                  </a:cubicBezTo>
                  <a:cubicBezTo>
                    <a:pt x="4828540" y="2172970"/>
                    <a:pt x="4833620" y="2294890"/>
                    <a:pt x="4831080" y="2416810"/>
                  </a:cubicBezTo>
                  <a:cubicBezTo>
                    <a:pt x="4827270" y="2620010"/>
                    <a:pt x="4817110" y="2821940"/>
                    <a:pt x="4806950" y="3025140"/>
                  </a:cubicBezTo>
                  <a:cubicBezTo>
                    <a:pt x="4800600" y="3150870"/>
                    <a:pt x="4791710" y="3275330"/>
                    <a:pt x="4779010" y="3399790"/>
                  </a:cubicBezTo>
                  <a:cubicBezTo>
                    <a:pt x="4766310" y="3524250"/>
                    <a:pt x="4747260" y="3647440"/>
                    <a:pt x="4733290" y="3771900"/>
                  </a:cubicBezTo>
                  <a:cubicBezTo>
                    <a:pt x="4723130" y="3858260"/>
                    <a:pt x="4720590" y="3944620"/>
                    <a:pt x="4709160" y="4029710"/>
                  </a:cubicBezTo>
                  <a:cubicBezTo>
                    <a:pt x="4699000" y="4107180"/>
                    <a:pt x="4660900" y="4175760"/>
                    <a:pt x="4610100" y="4232910"/>
                  </a:cubicBezTo>
                  <a:cubicBezTo>
                    <a:pt x="4568191" y="4281170"/>
                    <a:pt x="4535170" y="4335780"/>
                    <a:pt x="4491991" y="4382770"/>
                  </a:cubicBezTo>
                  <a:cubicBezTo>
                    <a:pt x="4453891" y="4424679"/>
                    <a:pt x="4411981" y="4466590"/>
                    <a:pt x="4345941" y="4467860"/>
                  </a:cubicBezTo>
                  <a:cubicBezTo>
                    <a:pt x="4330700" y="4467860"/>
                    <a:pt x="4316731" y="4483100"/>
                    <a:pt x="4301491" y="4490720"/>
                  </a:cubicBezTo>
                  <a:cubicBezTo>
                    <a:pt x="4236720" y="4518660"/>
                    <a:pt x="4169411" y="4542790"/>
                    <a:pt x="4105911" y="4573270"/>
                  </a:cubicBezTo>
                  <a:cubicBezTo>
                    <a:pt x="3989070" y="4629150"/>
                    <a:pt x="3863341" y="4638040"/>
                    <a:pt x="3737611" y="4643120"/>
                  </a:cubicBezTo>
                  <a:cubicBezTo>
                    <a:pt x="3689351" y="4645660"/>
                    <a:pt x="3639820" y="4641850"/>
                    <a:pt x="3591561" y="4645660"/>
                  </a:cubicBezTo>
                  <a:cubicBezTo>
                    <a:pt x="3567431" y="4646930"/>
                    <a:pt x="3544570" y="4658360"/>
                    <a:pt x="3521711" y="4663440"/>
                  </a:cubicBezTo>
                  <a:cubicBezTo>
                    <a:pt x="3511551" y="4665980"/>
                    <a:pt x="3501391" y="4664710"/>
                    <a:pt x="3489961" y="4665980"/>
                  </a:cubicBezTo>
                  <a:cubicBezTo>
                    <a:pt x="3474720" y="4667250"/>
                    <a:pt x="3459481" y="4671060"/>
                    <a:pt x="3444241" y="4669790"/>
                  </a:cubicBezTo>
                  <a:cubicBezTo>
                    <a:pt x="3429000" y="4667250"/>
                    <a:pt x="3418841" y="4662170"/>
                    <a:pt x="3416300" y="4662170"/>
                  </a:cubicBezTo>
                  <a:close/>
                </a:path>
              </a:pathLst>
            </a:custGeom>
            <a:blipFill>
              <a:blip r:embed="rId3"/>
              <a:stretch>
                <a:fillRect l="-12485" r="-12485"/>
              </a:stretch>
            </a:blipFill>
          </p:spPr>
        </p:sp>
      </p:grpSp>
      <p:pic>
        <p:nvPicPr>
          <p:cNvPr id="7" name="Picture 6">
            <a:extLst>
              <a:ext uri="{FF2B5EF4-FFF2-40B4-BE49-F238E27FC236}">
                <a16:creationId xmlns:a16="http://schemas.microsoft.com/office/drawing/2014/main" id="{718AF742-3534-409C-B34E-1C675E49586B}"/>
              </a:ext>
            </a:extLst>
          </p:cNvPr>
          <p:cNvPicPr>
            <a:picLocks noChangeAspect="1"/>
          </p:cNvPicPr>
          <p:nvPr/>
        </p:nvPicPr>
        <p:blipFill>
          <a:blip r:embed="rId4"/>
          <a:stretch>
            <a:fillRect/>
          </a:stretch>
        </p:blipFill>
        <p:spPr>
          <a:xfrm>
            <a:off x="941933" y="5871039"/>
            <a:ext cx="10308134" cy="651510"/>
          </a:xfrm>
          <a:prstGeom prst="rect">
            <a:avLst/>
          </a:prstGeom>
        </p:spPr>
      </p:pic>
    </p:spTree>
    <p:extLst>
      <p:ext uri="{BB962C8B-B14F-4D97-AF65-F5344CB8AC3E}">
        <p14:creationId xmlns:p14="http://schemas.microsoft.com/office/powerpoint/2010/main" val="5918586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EC4CFF0-6F69-49C8-83B0-DFDCD07AB4D5}"/>
              </a:ext>
            </a:extLst>
          </p:cNvPr>
          <p:cNvSpPr>
            <a:spLocks noGrp="1"/>
          </p:cNvSpPr>
          <p:nvPr/>
        </p:nvSpPr>
        <p:spPr>
          <a:xfrm>
            <a:off x="526542" y="1684782"/>
            <a:ext cx="9858375" cy="628650"/>
          </a:xfrm>
          <a:prstGeom prst="rect">
            <a:avLst/>
          </a:prstGeom>
          <a:noFill/>
          <a:ln w="0">
            <a:noFill/>
          </a:ln>
        </p:spPr>
        <p:txBody>
          <a:bodyPr anchor="ctr">
            <a:normAutofit/>
          </a:bodyPr>
          <a:lstStyle/>
          <a:p>
            <a:pPr algn="l">
              <a:defRPr sz="2775" b="1" i="0">
                <a:solidFill>
                  <a:srgbClr val="123B67"/>
                </a:solidFill>
                <a:latin typeface="DejaVu Sans"/>
                <a:ea typeface="DejaVu Sans"/>
                <a:cs typeface="DejaVu Sans"/>
              </a:defRPr>
            </a:pPr>
            <a:r>
              <a:rPr lang="en-US" sz="2775" b="1" i="0" dirty="0">
                <a:solidFill>
                  <a:srgbClr val="123B67"/>
                </a:solidFill>
                <a:latin typeface="DejaVu Sans"/>
                <a:ea typeface="DejaVu Sans"/>
                <a:cs typeface="DejaVu Sans"/>
              </a:rPr>
              <a:t>Reading</a:t>
            </a:r>
            <a:endParaRPr sz="2775" b="1" i="0" dirty="0">
              <a:solidFill>
                <a:srgbClr val="123B67"/>
              </a:solidFill>
              <a:latin typeface="DejaVu Sans"/>
              <a:ea typeface="DejaVu Sans"/>
              <a:cs typeface="DejaVu Sans"/>
            </a:endParaRPr>
          </a:p>
        </p:txBody>
      </p:sp>
      <p:sp>
        <p:nvSpPr>
          <p:cNvPr id="3" name="Straight Connector 2">
            <a:extLst>
              <a:ext uri="{FF2B5EF4-FFF2-40B4-BE49-F238E27FC236}">
                <a16:creationId xmlns:a16="http://schemas.microsoft.com/office/drawing/2014/main" id="{2AB364C0-79A1-4586-B1CB-7AD8D58C6CE3}"/>
              </a:ext>
            </a:extLst>
          </p:cNvPr>
          <p:cNvSpPr>
            <a:spLocks noGrp="1"/>
          </p:cNvSpPr>
          <p:nvPr/>
        </p:nvSpPr>
        <p:spPr>
          <a:xfrm>
            <a:off x="618744" y="2313432"/>
            <a:ext cx="1571625" cy="0"/>
          </a:xfrm>
          <a:prstGeom prst="line">
            <a:avLst/>
          </a:prstGeom>
          <a:noFill/>
          <a:ln w="66675">
            <a:solidFill>
              <a:srgbClr val="D73343"/>
            </a:solidFill>
          </a:ln>
        </p:spPr>
      </p:sp>
      <p:sp>
        <p:nvSpPr>
          <p:cNvPr id="4" name="Rectangle: Rounded Corners 3">
            <a:extLst>
              <a:ext uri="{FF2B5EF4-FFF2-40B4-BE49-F238E27FC236}">
                <a16:creationId xmlns:a16="http://schemas.microsoft.com/office/drawing/2014/main" id="{EC025012-BBDE-4AE8-AAC7-19D6343C4AE0}"/>
              </a:ext>
            </a:extLst>
          </p:cNvPr>
          <p:cNvSpPr>
            <a:spLocks noGrp="1"/>
          </p:cNvSpPr>
          <p:nvPr/>
        </p:nvSpPr>
        <p:spPr>
          <a:xfrm>
            <a:off x="618744" y="2503932"/>
            <a:ext cx="10287000" cy="438150"/>
          </a:xfrm>
          <a:prstGeom prst="roundRect">
            <a:avLst>
              <a:gd name="adj" fmla="val 39130"/>
            </a:avLst>
          </a:prstGeom>
          <a:solidFill>
            <a:srgbClr val="F6C641"/>
          </a:solidFill>
          <a:ln w="19050">
            <a:solidFill>
              <a:srgbClr val="D73343"/>
            </a:solidFill>
          </a:ln>
        </p:spPr>
        <p:txBody>
          <a:bodyPr anchor="ctr">
            <a:normAutofit/>
          </a:bodyPr>
          <a:lstStyle/>
          <a:p>
            <a:pPr algn="l">
              <a:defRPr sz="1350" b="1" i="0">
                <a:solidFill>
                  <a:srgbClr val="123B67"/>
                </a:solidFill>
                <a:latin typeface="DejaVu Sans"/>
                <a:ea typeface="DejaVu Sans"/>
                <a:cs typeface="DejaVu Sans"/>
              </a:defRPr>
            </a:pPr>
            <a:r>
              <a:rPr sz="1350" b="1" i="0" dirty="0">
                <a:solidFill>
                  <a:srgbClr val="123B67"/>
                </a:solidFill>
                <a:latin typeface="DejaVu Sans"/>
                <a:ea typeface="DejaVu Sans"/>
                <a:cs typeface="DejaVu Sans"/>
              </a:rPr>
              <a:t>DESTINATION: </a:t>
            </a:r>
            <a:r>
              <a:rPr lang="en-US" sz="1350" b="1" i="0" dirty="0">
                <a:solidFill>
                  <a:srgbClr val="123B67"/>
                </a:solidFill>
                <a:latin typeface="DejaVu Sans"/>
                <a:ea typeface="DejaVu Sans"/>
                <a:cs typeface="DejaVu Sans"/>
              </a:rPr>
              <a:t>I AM A CONFIDENT READER </a:t>
            </a:r>
            <a:endParaRPr sz="1350" b="1" i="0" dirty="0">
              <a:solidFill>
                <a:srgbClr val="123B67"/>
              </a:solidFill>
              <a:latin typeface="DejaVu Sans"/>
              <a:ea typeface="DejaVu Sans"/>
              <a:cs typeface="DejaVu Sans"/>
            </a:endParaRPr>
          </a:p>
        </p:txBody>
      </p:sp>
      <p:sp>
        <p:nvSpPr>
          <p:cNvPr id="5" name="Rectangle 4">
            <a:extLst>
              <a:ext uri="{FF2B5EF4-FFF2-40B4-BE49-F238E27FC236}">
                <a16:creationId xmlns:a16="http://schemas.microsoft.com/office/drawing/2014/main" id="{85545AB7-6141-4DF0-8E8E-DD3BEF0BB4D6}"/>
              </a:ext>
            </a:extLst>
          </p:cNvPr>
          <p:cNvSpPr/>
          <p:nvPr/>
        </p:nvSpPr>
        <p:spPr>
          <a:xfrm>
            <a:off x="526542" y="3081585"/>
            <a:ext cx="5051298" cy="400110"/>
          </a:xfrm>
          <a:prstGeom prst="rect">
            <a:avLst/>
          </a:prstGeom>
        </p:spPr>
        <p:txBody>
          <a:bodyPr wrap="square">
            <a:spAutoFit/>
          </a:bodyPr>
          <a:lstStyle/>
          <a:p>
            <a:pPr algn="ctr">
              <a:defRPr sz="1725" b="1" i="0">
                <a:solidFill>
                  <a:srgbClr val="123B67"/>
                </a:solidFill>
                <a:latin typeface="DejaVu Sans"/>
                <a:ea typeface="DejaVu Sans"/>
                <a:cs typeface="DejaVu Sans"/>
              </a:defRPr>
            </a:pPr>
            <a:r>
              <a:rPr lang="en-US" sz="2000" b="1" dirty="0">
                <a:solidFill>
                  <a:srgbClr val="123B67"/>
                </a:solidFill>
                <a:latin typeface="DejaVu Sans"/>
                <a:ea typeface="DejaVu Sans"/>
                <a:cs typeface="DejaVu Sans"/>
              </a:rPr>
              <a:t>The children will be learning to:</a:t>
            </a:r>
          </a:p>
        </p:txBody>
      </p:sp>
      <p:sp>
        <p:nvSpPr>
          <p:cNvPr id="6" name="TextBox 5">
            <a:extLst>
              <a:ext uri="{FF2B5EF4-FFF2-40B4-BE49-F238E27FC236}">
                <a16:creationId xmlns:a16="http://schemas.microsoft.com/office/drawing/2014/main" id="{FEDFD22C-E6F6-4552-ADD6-6611F89459C5}"/>
              </a:ext>
            </a:extLst>
          </p:cNvPr>
          <p:cNvSpPr txBox="1"/>
          <p:nvPr/>
        </p:nvSpPr>
        <p:spPr>
          <a:xfrm>
            <a:off x="606552" y="3562715"/>
            <a:ext cx="6763512" cy="1200329"/>
          </a:xfrm>
          <a:prstGeom prst="rect">
            <a:avLst/>
          </a:prstGeom>
          <a:noFill/>
        </p:spPr>
        <p:txBody>
          <a:bodyPr wrap="square" rtlCol="0">
            <a:spAutoFit/>
          </a:bodyPr>
          <a:lstStyle/>
          <a:p>
            <a:pPr marL="647703" lvl="1" indent="-323852">
              <a:buFont typeface="Arial"/>
              <a:buChar char="•"/>
            </a:pPr>
            <a:r>
              <a:rPr lang="en-US" dirty="0" err="1">
                <a:solidFill>
                  <a:schemeClr val="accent1">
                    <a:lumMod val="75000"/>
                  </a:schemeClr>
                </a:solidFill>
                <a:latin typeface="DejaVu Sans"/>
                <a:ea typeface="Kalam Light"/>
                <a:cs typeface="Kalam Light"/>
                <a:sym typeface="Kalam Light"/>
              </a:rPr>
              <a:t>recognise</a:t>
            </a:r>
            <a:r>
              <a:rPr lang="en-US" dirty="0">
                <a:solidFill>
                  <a:schemeClr val="accent1">
                    <a:lumMod val="75000"/>
                  </a:schemeClr>
                </a:solidFill>
                <a:latin typeface="DejaVu Sans"/>
                <a:ea typeface="Kalam Light"/>
                <a:cs typeface="Kalam Light"/>
                <a:sym typeface="Kalam Light"/>
              </a:rPr>
              <a:t> the sounds represented by letters</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blend sounds together to read words</a:t>
            </a:r>
          </a:p>
          <a:p>
            <a:pPr marL="647703" lvl="1" indent="-323852">
              <a:buFont typeface="Arial"/>
              <a:buChar char="•"/>
            </a:pPr>
            <a:r>
              <a:rPr lang="en-US" dirty="0" err="1">
                <a:solidFill>
                  <a:schemeClr val="accent1">
                    <a:lumMod val="75000"/>
                  </a:schemeClr>
                </a:solidFill>
                <a:latin typeface="DejaVu Sans"/>
                <a:ea typeface="Kalam Light"/>
                <a:cs typeface="Kalam Light"/>
                <a:sym typeface="Kalam Light"/>
              </a:rPr>
              <a:t>recognise</a:t>
            </a:r>
            <a:r>
              <a:rPr lang="en-US" dirty="0">
                <a:solidFill>
                  <a:schemeClr val="accent1">
                    <a:lumMod val="75000"/>
                  </a:schemeClr>
                </a:solidFill>
                <a:latin typeface="DejaVu Sans"/>
                <a:ea typeface="Kalam Light"/>
                <a:cs typeface="Kalam Light"/>
                <a:sym typeface="Kalam Light"/>
              </a:rPr>
              <a:t> common tricky words</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build fluency and confidence </a:t>
            </a:r>
          </a:p>
        </p:txBody>
      </p:sp>
      <p:pic>
        <p:nvPicPr>
          <p:cNvPr id="8" name="Picture 7">
            <a:extLst>
              <a:ext uri="{FF2B5EF4-FFF2-40B4-BE49-F238E27FC236}">
                <a16:creationId xmlns:a16="http://schemas.microsoft.com/office/drawing/2014/main" id="{25500B52-0148-4CA2-AF72-5C82220D4FE4}"/>
              </a:ext>
            </a:extLst>
          </p:cNvPr>
          <p:cNvPicPr>
            <a:picLocks noChangeAspect="1"/>
          </p:cNvPicPr>
          <p:nvPr/>
        </p:nvPicPr>
        <p:blipFill>
          <a:blip r:embed="rId3"/>
          <a:stretch>
            <a:fillRect/>
          </a:stretch>
        </p:blipFill>
        <p:spPr>
          <a:xfrm>
            <a:off x="8485251" y="3202305"/>
            <a:ext cx="2420493" cy="2408511"/>
          </a:xfrm>
          <a:prstGeom prst="rect">
            <a:avLst/>
          </a:prstGeom>
        </p:spPr>
      </p:pic>
      <p:sp>
        <p:nvSpPr>
          <p:cNvPr id="9" name="Rectangle 1">
            <a:extLst>
              <a:ext uri="{FF2B5EF4-FFF2-40B4-BE49-F238E27FC236}">
                <a16:creationId xmlns:a16="http://schemas.microsoft.com/office/drawing/2014/main" id="{98FD07CE-4F7E-4694-8B86-63BF8531AC76}"/>
              </a:ext>
            </a:extLst>
          </p:cNvPr>
          <p:cNvSpPr>
            <a:spLocks noChangeArrowheads="1"/>
          </p:cNvSpPr>
          <p:nvPr/>
        </p:nvSpPr>
        <p:spPr bwMode="auto">
          <a:xfrm>
            <a:off x="0" y="-323165"/>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6641946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a:extLst>
              <a:ext uri="{FF2B5EF4-FFF2-40B4-BE49-F238E27FC236}">
                <a16:creationId xmlns:a16="http://schemas.microsoft.com/office/drawing/2014/main" id="{9D6B1A33-210A-450D-BD56-272617C008CD}"/>
              </a:ext>
            </a:extLst>
          </p:cNvPr>
          <p:cNvSpPr>
            <a:spLocks noGrp="1"/>
          </p:cNvSpPr>
          <p:nvPr/>
        </p:nvSpPr>
        <p:spPr>
          <a:xfrm>
            <a:off x="618744" y="2313432"/>
            <a:ext cx="1571625" cy="0"/>
          </a:xfrm>
          <a:prstGeom prst="line">
            <a:avLst/>
          </a:prstGeom>
          <a:noFill/>
          <a:ln w="66675">
            <a:solidFill>
              <a:srgbClr val="D73343"/>
            </a:solidFill>
          </a:ln>
        </p:spPr>
      </p:sp>
      <p:sp>
        <p:nvSpPr>
          <p:cNvPr id="4" name="Rectangle 3">
            <a:extLst>
              <a:ext uri="{FF2B5EF4-FFF2-40B4-BE49-F238E27FC236}">
                <a16:creationId xmlns:a16="http://schemas.microsoft.com/office/drawing/2014/main" id="{1C568A17-AC4F-4571-8B68-E3A385C5D443}"/>
              </a:ext>
            </a:extLst>
          </p:cNvPr>
          <p:cNvSpPr/>
          <p:nvPr/>
        </p:nvSpPr>
        <p:spPr>
          <a:xfrm>
            <a:off x="534766" y="1715418"/>
            <a:ext cx="1739579" cy="519373"/>
          </a:xfrm>
          <a:prstGeom prst="rect">
            <a:avLst/>
          </a:prstGeom>
        </p:spPr>
        <p:txBody>
          <a:bodyPr wrap="none">
            <a:spAutoFit/>
          </a:bodyPr>
          <a:lstStyle/>
          <a:p>
            <a:pPr>
              <a:defRPr sz="2775" b="1" i="0">
                <a:solidFill>
                  <a:srgbClr val="123B67"/>
                </a:solidFill>
                <a:latin typeface="DejaVu Sans"/>
                <a:ea typeface="DejaVu Sans"/>
                <a:cs typeface="DejaVu Sans"/>
              </a:defRPr>
            </a:pPr>
            <a:r>
              <a:rPr lang="en-US" b="1" dirty="0">
                <a:solidFill>
                  <a:srgbClr val="123B67"/>
                </a:solidFill>
                <a:latin typeface="DejaVu Sans"/>
                <a:ea typeface="DejaVu Sans"/>
                <a:cs typeface="DejaVu Sans"/>
              </a:rPr>
              <a:t>Phonics</a:t>
            </a:r>
          </a:p>
        </p:txBody>
      </p:sp>
      <p:pic>
        <p:nvPicPr>
          <p:cNvPr id="5" name="Picture 4">
            <a:extLst>
              <a:ext uri="{FF2B5EF4-FFF2-40B4-BE49-F238E27FC236}">
                <a16:creationId xmlns:a16="http://schemas.microsoft.com/office/drawing/2014/main" id="{4C8640B4-F3ED-4491-9936-C4790A6CE1CC}"/>
              </a:ext>
            </a:extLst>
          </p:cNvPr>
          <p:cNvPicPr>
            <a:picLocks noChangeAspect="1"/>
          </p:cNvPicPr>
          <p:nvPr/>
        </p:nvPicPr>
        <p:blipFill>
          <a:blip r:embed="rId3"/>
          <a:stretch>
            <a:fillRect/>
          </a:stretch>
        </p:blipFill>
        <p:spPr>
          <a:xfrm>
            <a:off x="618744" y="2444699"/>
            <a:ext cx="4788146" cy="1968601"/>
          </a:xfrm>
          <a:prstGeom prst="rect">
            <a:avLst/>
          </a:prstGeom>
        </p:spPr>
      </p:pic>
      <p:pic>
        <p:nvPicPr>
          <p:cNvPr id="6" name="Picture 5">
            <a:extLst>
              <a:ext uri="{FF2B5EF4-FFF2-40B4-BE49-F238E27FC236}">
                <a16:creationId xmlns:a16="http://schemas.microsoft.com/office/drawing/2014/main" id="{DCE7D5EE-E406-457E-9266-793AB4A0FAD2}"/>
              </a:ext>
            </a:extLst>
          </p:cNvPr>
          <p:cNvPicPr>
            <a:picLocks noChangeAspect="1"/>
          </p:cNvPicPr>
          <p:nvPr/>
        </p:nvPicPr>
        <p:blipFill>
          <a:blip r:embed="rId4"/>
          <a:stretch>
            <a:fillRect/>
          </a:stretch>
        </p:blipFill>
        <p:spPr>
          <a:xfrm>
            <a:off x="5477764" y="3355848"/>
            <a:ext cx="6020686" cy="3309435"/>
          </a:xfrm>
          <a:prstGeom prst="rect">
            <a:avLst/>
          </a:prstGeom>
        </p:spPr>
      </p:pic>
    </p:spTree>
    <p:extLst>
      <p:ext uri="{BB962C8B-B14F-4D97-AF65-F5344CB8AC3E}">
        <p14:creationId xmlns:p14="http://schemas.microsoft.com/office/powerpoint/2010/main" val="14484384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a:extLst>
              <a:ext uri="{FF2B5EF4-FFF2-40B4-BE49-F238E27FC236}">
                <a16:creationId xmlns:a16="http://schemas.microsoft.com/office/drawing/2014/main" id="{9D6B1A33-210A-450D-BD56-272617C008CD}"/>
              </a:ext>
            </a:extLst>
          </p:cNvPr>
          <p:cNvSpPr>
            <a:spLocks noGrp="1"/>
          </p:cNvSpPr>
          <p:nvPr/>
        </p:nvSpPr>
        <p:spPr>
          <a:xfrm>
            <a:off x="618744" y="2313432"/>
            <a:ext cx="1571625" cy="0"/>
          </a:xfrm>
          <a:prstGeom prst="line">
            <a:avLst/>
          </a:prstGeom>
          <a:noFill/>
          <a:ln w="66675">
            <a:solidFill>
              <a:srgbClr val="D73343"/>
            </a:solidFill>
          </a:ln>
        </p:spPr>
      </p:sp>
      <p:sp>
        <p:nvSpPr>
          <p:cNvPr id="4" name="Rectangle 3">
            <a:extLst>
              <a:ext uri="{FF2B5EF4-FFF2-40B4-BE49-F238E27FC236}">
                <a16:creationId xmlns:a16="http://schemas.microsoft.com/office/drawing/2014/main" id="{1C568A17-AC4F-4571-8B68-E3A385C5D443}"/>
              </a:ext>
            </a:extLst>
          </p:cNvPr>
          <p:cNvSpPr/>
          <p:nvPr/>
        </p:nvSpPr>
        <p:spPr>
          <a:xfrm>
            <a:off x="534766" y="1715418"/>
            <a:ext cx="1739579" cy="519373"/>
          </a:xfrm>
          <a:prstGeom prst="rect">
            <a:avLst/>
          </a:prstGeom>
        </p:spPr>
        <p:txBody>
          <a:bodyPr wrap="none">
            <a:spAutoFit/>
          </a:bodyPr>
          <a:lstStyle/>
          <a:p>
            <a:pPr>
              <a:defRPr sz="2775" b="1" i="0">
                <a:solidFill>
                  <a:srgbClr val="123B67"/>
                </a:solidFill>
                <a:latin typeface="DejaVu Sans"/>
                <a:ea typeface="DejaVu Sans"/>
                <a:cs typeface="DejaVu Sans"/>
              </a:defRPr>
            </a:pPr>
            <a:r>
              <a:rPr lang="en-US" b="1" dirty="0">
                <a:solidFill>
                  <a:srgbClr val="123B67"/>
                </a:solidFill>
                <a:latin typeface="DejaVu Sans"/>
                <a:ea typeface="DejaVu Sans"/>
                <a:cs typeface="DejaVu Sans"/>
              </a:rPr>
              <a:t>Phonics</a:t>
            </a:r>
          </a:p>
        </p:txBody>
      </p:sp>
      <p:pic>
        <p:nvPicPr>
          <p:cNvPr id="2" name="Picture 1">
            <a:extLst>
              <a:ext uri="{FF2B5EF4-FFF2-40B4-BE49-F238E27FC236}">
                <a16:creationId xmlns:a16="http://schemas.microsoft.com/office/drawing/2014/main" id="{B1FC355E-4A26-44AC-A21C-7DB2D0CA983B}"/>
              </a:ext>
            </a:extLst>
          </p:cNvPr>
          <p:cNvPicPr>
            <a:picLocks noChangeAspect="1"/>
          </p:cNvPicPr>
          <p:nvPr/>
        </p:nvPicPr>
        <p:blipFill>
          <a:blip r:embed="rId3"/>
          <a:stretch>
            <a:fillRect/>
          </a:stretch>
        </p:blipFill>
        <p:spPr>
          <a:xfrm>
            <a:off x="2274345" y="2313432"/>
            <a:ext cx="8011985" cy="4244691"/>
          </a:xfrm>
          <a:prstGeom prst="rect">
            <a:avLst/>
          </a:prstGeom>
        </p:spPr>
      </p:pic>
    </p:spTree>
    <p:extLst>
      <p:ext uri="{BB962C8B-B14F-4D97-AF65-F5344CB8AC3E}">
        <p14:creationId xmlns:p14="http://schemas.microsoft.com/office/powerpoint/2010/main" val="19138083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a:extLst>
              <a:ext uri="{FF2B5EF4-FFF2-40B4-BE49-F238E27FC236}">
                <a16:creationId xmlns:a16="http://schemas.microsoft.com/office/drawing/2014/main" id="{9D6B1A33-210A-450D-BD56-272617C008CD}"/>
              </a:ext>
            </a:extLst>
          </p:cNvPr>
          <p:cNvSpPr>
            <a:spLocks noGrp="1"/>
          </p:cNvSpPr>
          <p:nvPr/>
        </p:nvSpPr>
        <p:spPr>
          <a:xfrm>
            <a:off x="618744" y="2313432"/>
            <a:ext cx="1571625" cy="0"/>
          </a:xfrm>
          <a:prstGeom prst="line">
            <a:avLst/>
          </a:prstGeom>
          <a:noFill/>
          <a:ln w="66675">
            <a:solidFill>
              <a:srgbClr val="D73343"/>
            </a:solidFill>
          </a:ln>
        </p:spPr>
      </p:sp>
      <p:sp>
        <p:nvSpPr>
          <p:cNvPr id="4" name="Rectangle 3">
            <a:extLst>
              <a:ext uri="{FF2B5EF4-FFF2-40B4-BE49-F238E27FC236}">
                <a16:creationId xmlns:a16="http://schemas.microsoft.com/office/drawing/2014/main" id="{1C568A17-AC4F-4571-8B68-E3A385C5D443}"/>
              </a:ext>
            </a:extLst>
          </p:cNvPr>
          <p:cNvSpPr/>
          <p:nvPr/>
        </p:nvSpPr>
        <p:spPr>
          <a:xfrm>
            <a:off x="534766" y="1715418"/>
            <a:ext cx="1739579" cy="519373"/>
          </a:xfrm>
          <a:prstGeom prst="rect">
            <a:avLst/>
          </a:prstGeom>
        </p:spPr>
        <p:txBody>
          <a:bodyPr wrap="none">
            <a:spAutoFit/>
          </a:bodyPr>
          <a:lstStyle/>
          <a:p>
            <a:pPr>
              <a:defRPr sz="2775" b="1" i="0">
                <a:solidFill>
                  <a:srgbClr val="123B67"/>
                </a:solidFill>
                <a:latin typeface="DejaVu Sans"/>
                <a:ea typeface="DejaVu Sans"/>
                <a:cs typeface="DejaVu Sans"/>
              </a:defRPr>
            </a:pPr>
            <a:r>
              <a:rPr lang="en-US" b="1" dirty="0">
                <a:solidFill>
                  <a:srgbClr val="123B67"/>
                </a:solidFill>
                <a:latin typeface="DejaVu Sans"/>
                <a:ea typeface="DejaVu Sans"/>
                <a:cs typeface="DejaVu Sans"/>
              </a:rPr>
              <a:t>Phonics</a:t>
            </a:r>
          </a:p>
        </p:txBody>
      </p:sp>
      <p:pic>
        <p:nvPicPr>
          <p:cNvPr id="2" name="Picture 1">
            <a:extLst>
              <a:ext uri="{FF2B5EF4-FFF2-40B4-BE49-F238E27FC236}">
                <a16:creationId xmlns:a16="http://schemas.microsoft.com/office/drawing/2014/main" id="{AAE701C0-EF1E-4A1E-8FA5-6F4E86736B1A}"/>
              </a:ext>
            </a:extLst>
          </p:cNvPr>
          <p:cNvPicPr>
            <a:picLocks noChangeAspect="1"/>
          </p:cNvPicPr>
          <p:nvPr/>
        </p:nvPicPr>
        <p:blipFill>
          <a:blip r:embed="rId3"/>
          <a:stretch>
            <a:fillRect/>
          </a:stretch>
        </p:blipFill>
        <p:spPr>
          <a:xfrm>
            <a:off x="2532889" y="1975104"/>
            <a:ext cx="7632444" cy="4257891"/>
          </a:xfrm>
          <a:prstGeom prst="rect">
            <a:avLst/>
          </a:prstGeom>
        </p:spPr>
      </p:pic>
    </p:spTree>
    <p:extLst>
      <p:ext uri="{BB962C8B-B14F-4D97-AF65-F5344CB8AC3E}">
        <p14:creationId xmlns:p14="http://schemas.microsoft.com/office/powerpoint/2010/main" val="37733796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a:extLst>
              <a:ext uri="{FF2B5EF4-FFF2-40B4-BE49-F238E27FC236}">
                <a16:creationId xmlns:a16="http://schemas.microsoft.com/office/drawing/2014/main" id="{9D6B1A33-210A-450D-BD56-272617C008CD}"/>
              </a:ext>
            </a:extLst>
          </p:cNvPr>
          <p:cNvSpPr>
            <a:spLocks noGrp="1"/>
          </p:cNvSpPr>
          <p:nvPr/>
        </p:nvSpPr>
        <p:spPr>
          <a:xfrm>
            <a:off x="618744" y="2313432"/>
            <a:ext cx="1571625" cy="0"/>
          </a:xfrm>
          <a:prstGeom prst="line">
            <a:avLst/>
          </a:prstGeom>
          <a:noFill/>
          <a:ln w="66675">
            <a:solidFill>
              <a:srgbClr val="D73343"/>
            </a:solidFill>
          </a:ln>
        </p:spPr>
      </p:sp>
      <p:sp>
        <p:nvSpPr>
          <p:cNvPr id="4" name="Rectangle 3">
            <a:extLst>
              <a:ext uri="{FF2B5EF4-FFF2-40B4-BE49-F238E27FC236}">
                <a16:creationId xmlns:a16="http://schemas.microsoft.com/office/drawing/2014/main" id="{1C568A17-AC4F-4571-8B68-E3A385C5D443}"/>
              </a:ext>
            </a:extLst>
          </p:cNvPr>
          <p:cNvSpPr/>
          <p:nvPr/>
        </p:nvSpPr>
        <p:spPr>
          <a:xfrm>
            <a:off x="534766" y="1715418"/>
            <a:ext cx="1739579" cy="519373"/>
          </a:xfrm>
          <a:prstGeom prst="rect">
            <a:avLst/>
          </a:prstGeom>
        </p:spPr>
        <p:txBody>
          <a:bodyPr wrap="none">
            <a:spAutoFit/>
          </a:bodyPr>
          <a:lstStyle/>
          <a:p>
            <a:pPr>
              <a:defRPr sz="2775" b="1" i="0">
                <a:solidFill>
                  <a:srgbClr val="123B67"/>
                </a:solidFill>
                <a:latin typeface="DejaVu Sans"/>
                <a:ea typeface="DejaVu Sans"/>
                <a:cs typeface="DejaVu Sans"/>
              </a:defRPr>
            </a:pPr>
            <a:r>
              <a:rPr lang="en-US" b="1" dirty="0">
                <a:solidFill>
                  <a:srgbClr val="123B67"/>
                </a:solidFill>
                <a:latin typeface="DejaVu Sans"/>
                <a:ea typeface="DejaVu Sans"/>
                <a:cs typeface="DejaVu Sans"/>
              </a:rPr>
              <a:t>Phonics</a:t>
            </a:r>
          </a:p>
        </p:txBody>
      </p:sp>
      <p:pic>
        <p:nvPicPr>
          <p:cNvPr id="2" name="Picture 1">
            <a:extLst>
              <a:ext uri="{FF2B5EF4-FFF2-40B4-BE49-F238E27FC236}">
                <a16:creationId xmlns:a16="http://schemas.microsoft.com/office/drawing/2014/main" id="{2A1BED3E-974E-4E09-AA1A-9FF470EDF717}"/>
              </a:ext>
            </a:extLst>
          </p:cNvPr>
          <p:cNvPicPr>
            <a:picLocks noChangeAspect="1"/>
          </p:cNvPicPr>
          <p:nvPr/>
        </p:nvPicPr>
        <p:blipFill rotWithShape="1">
          <a:blip r:embed="rId2"/>
          <a:srcRect t="22890"/>
          <a:stretch/>
        </p:blipFill>
        <p:spPr>
          <a:xfrm>
            <a:off x="1658573" y="2392074"/>
            <a:ext cx="8874853" cy="3758170"/>
          </a:xfrm>
          <a:prstGeom prst="rect">
            <a:avLst/>
          </a:prstGeom>
        </p:spPr>
      </p:pic>
    </p:spTree>
    <p:extLst>
      <p:ext uri="{BB962C8B-B14F-4D97-AF65-F5344CB8AC3E}">
        <p14:creationId xmlns:p14="http://schemas.microsoft.com/office/powerpoint/2010/main" val="30206165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a:extLst>
              <a:ext uri="{FF2B5EF4-FFF2-40B4-BE49-F238E27FC236}">
                <a16:creationId xmlns:a16="http://schemas.microsoft.com/office/drawing/2014/main" id="{9D6B1A33-210A-450D-BD56-272617C008CD}"/>
              </a:ext>
            </a:extLst>
          </p:cNvPr>
          <p:cNvSpPr>
            <a:spLocks noGrp="1"/>
          </p:cNvSpPr>
          <p:nvPr/>
        </p:nvSpPr>
        <p:spPr>
          <a:xfrm>
            <a:off x="618744" y="2313432"/>
            <a:ext cx="1571625" cy="0"/>
          </a:xfrm>
          <a:prstGeom prst="line">
            <a:avLst/>
          </a:prstGeom>
          <a:noFill/>
          <a:ln w="66675">
            <a:solidFill>
              <a:srgbClr val="D73343"/>
            </a:solidFill>
          </a:ln>
        </p:spPr>
      </p:sp>
      <p:sp>
        <p:nvSpPr>
          <p:cNvPr id="4" name="Rectangle 3">
            <a:extLst>
              <a:ext uri="{FF2B5EF4-FFF2-40B4-BE49-F238E27FC236}">
                <a16:creationId xmlns:a16="http://schemas.microsoft.com/office/drawing/2014/main" id="{1C568A17-AC4F-4571-8B68-E3A385C5D443}"/>
              </a:ext>
            </a:extLst>
          </p:cNvPr>
          <p:cNvSpPr/>
          <p:nvPr/>
        </p:nvSpPr>
        <p:spPr>
          <a:xfrm>
            <a:off x="534766" y="1715418"/>
            <a:ext cx="1739579" cy="519373"/>
          </a:xfrm>
          <a:prstGeom prst="rect">
            <a:avLst/>
          </a:prstGeom>
        </p:spPr>
        <p:txBody>
          <a:bodyPr wrap="none">
            <a:spAutoFit/>
          </a:bodyPr>
          <a:lstStyle/>
          <a:p>
            <a:pPr>
              <a:defRPr sz="2775" b="1" i="0">
                <a:solidFill>
                  <a:srgbClr val="123B67"/>
                </a:solidFill>
                <a:latin typeface="DejaVu Sans"/>
                <a:ea typeface="DejaVu Sans"/>
                <a:cs typeface="DejaVu Sans"/>
              </a:defRPr>
            </a:pPr>
            <a:r>
              <a:rPr lang="en-US" b="1" dirty="0">
                <a:solidFill>
                  <a:srgbClr val="123B67"/>
                </a:solidFill>
                <a:latin typeface="DejaVu Sans"/>
                <a:ea typeface="DejaVu Sans"/>
                <a:cs typeface="DejaVu Sans"/>
              </a:rPr>
              <a:t>Phonics</a:t>
            </a:r>
          </a:p>
        </p:txBody>
      </p:sp>
      <p:pic>
        <p:nvPicPr>
          <p:cNvPr id="2" name="Picture 1">
            <a:extLst>
              <a:ext uri="{FF2B5EF4-FFF2-40B4-BE49-F238E27FC236}">
                <a16:creationId xmlns:a16="http://schemas.microsoft.com/office/drawing/2014/main" id="{BE06EADE-7BD2-48C9-8D7B-D4A8DFE0EF72}"/>
              </a:ext>
            </a:extLst>
          </p:cNvPr>
          <p:cNvPicPr>
            <a:picLocks noChangeAspect="1"/>
          </p:cNvPicPr>
          <p:nvPr/>
        </p:nvPicPr>
        <p:blipFill>
          <a:blip r:embed="rId2"/>
          <a:stretch>
            <a:fillRect/>
          </a:stretch>
        </p:blipFill>
        <p:spPr>
          <a:xfrm>
            <a:off x="2274345" y="1975104"/>
            <a:ext cx="8540496" cy="4498430"/>
          </a:xfrm>
          <a:prstGeom prst="rect">
            <a:avLst/>
          </a:prstGeom>
        </p:spPr>
      </p:pic>
    </p:spTree>
    <p:extLst>
      <p:ext uri="{BB962C8B-B14F-4D97-AF65-F5344CB8AC3E}">
        <p14:creationId xmlns:p14="http://schemas.microsoft.com/office/powerpoint/2010/main" val="30446625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a:extLst>
              <a:ext uri="{FF2B5EF4-FFF2-40B4-BE49-F238E27FC236}">
                <a16:creationId xmlns:a16="http://schemas.microsoft.com/office/drawing/2014/main" id="{9D6B1A33-210A-450D-BD56-272617C008CD}"/>
              </a:ext>
            </a:extLst>
          </p:cNvPr>
          <p:cNvSpPr>
            <a:spLocks noGrp="1"/>
          </p:cNvSpPr>
          <p:nvPr/>
        </p:nvSpPr>
        <p:spPr>
          <a:xfrm>
            <a:off x="618744" y="2313432"/>
            <a:ext cx="1571625" cy="0"/>
          </a:xfrm>
          <a:prstGeom prst="line">
            <a:avLst/>
          </a:prstGeom>
          <a:noFill/>
          <a:ln w="66675">
            <a:solidFill>
              <a:srgbClr val="D73343"/>
            </a:solidFill>
          </a:ln>
        </p:spPr>
      </p:sp>
      <p:sp>
        <p:nvSpPr>
          <p:cNvPr id="4" name="Rectangle 3">
            <a:extLst>
              <a:ext uri="{FF2B5EF4-FFF2-40B4-BE49-F238E27FC236}">
                <a16:creationId xmlns:a16="http://schemas.microsoft.com/office/drawing/2014/main" id="{1C568A17-AC4F-4571-8B68-E3A385C5D443}"/>
              </a:ext>
            </a:extLst>
          </p:cNvPr>
          <p:cNvSpPr/>
          <p:nvPr/>
        </p:nvSpPr>
        <p:spPr>
          <a:xfrm>
            <a:off x="534766" y="1715418"/>
            <a:ext cx="1739579" cy="519373"/>
          </a:xfrm>
          <a:prstGeom prst="rect">
            <a:avLst/>
          </a:prstGeom>
        </p:spPr>
        <p:txBody>
          <a:bodyPr wrap="none">
            <a:spAutoFit/>
          </a:bodyPr>
          <a:lstStyle/>
          <a:p>
            <a:pPr>
              <a:defRPr sz="2775" b="1" i="0">
                <a:solidFill>
                  <a:srgbClr val="123B67"/>
                </a:solidFill>
                <a:latin typeface="DejaVu Sans"/>
                <a:ea typeface="DejaVu Sans"/>
                <a:cs typeface="DejaVu Sans"/>
              </a:defRPr>
            </a:pPr>
            <a:r>
              <a:rPr lang="en-US" b="1" dirty="0">
                <a:solidFill>
                  <a:srgbClr val="123B67"/>
                </a:solidFill>
                <a:latin typeface="DejaVu Sans"/>
                <a:ea typeface="DejaVu Sans"/>
                <a:cs typeface="DejaVu Sans"/>
              </a:rPr>
              <a:t>Phonics</a:t>
            </a:r>
          </a:p>
        </p:txBody>
      </p:sp>
      <p:pic>
        <p:nvPicPr>
          <p:cNvPr id="2" name="Picture 1">
            <a:extLst>
              <a:ext uri="{FF2B5EF4-FFF2-40B4-BE49-F238E27FC236}">
                <a16:creationId xmlns:a16="http://schemas.microsoft.com/office/drawing/2014/main" id="{BB3D3E4D-26D3-4EA8-AE4D-F5B61C9C9AAB}"/>
              </a:ext>
            </a:extLst>
          </p:cNvPr>
          <p:cNvPicPr>
            <a:picLocks noChangeAspect="1"/>
          </p:cNvPicPr>
          <p:nvPr/>
        </p:nvPicPr>
        <p:blipFill>
          <a:blip r:embed="rId2"/>
          <a:stretch>
            <a:fillRect/>
          </a:stretch>
        </p:blipFill>
        <p:spPr>
          <a:xfrm>
            <a:off x="2341127" y="1975104"/>
            <a:ext cx="7509746" cy="4233380"/>
          </a:xfrm>
          <a:prstGeom prst="rect">
            <a:avLst/>
          </a:prstGeom>
        </p:spPr>
      </p:pic>
    </p:spTree>
    <p:extLst>
      <p:ext uri="{BB962C8B-B14F-4D97-AF65-F5344CB8AC3E}">
        <p14:creationId xmlns:p14="http://schemas.microsoft.com/office/powerpoint/2010/main" val="5835286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a:extLst>
              <a:ext uri="{FF2B5EF4-FFF2-40B4-BE49-F238E27FC236}">
                <a16:creationId xmlns:a16="http://schemas.microsoft.com/office/drawing/2014/main" id="{9D6B1A33-210A-450D-BD56-272617C008CD}"/>
              </a:ext>
            </a:extLst>
          </p:cNvPr>
          <p:cNvSpPr>
            <a:spLocks noGrp="1"/>
          </p:cNvSpPr>
          <p:nvPr/>
        </p:nvSpPr>
        <p:spPr>
          <a:xfrm>
            <a:off x="618744" y="2313432"/>
            <a:ext cx="1571625" cy="0"/>
          </a:xfrm>
          <a:prstGeom prst="line">
            <a:avLst/>
          </a:prstGeom>
          <a:noFill/>
          <a:ln w="66675">
            <a:solidFill>
              <a:srgbClr val="D73343"/>
            </a:solidFill>
          </a:ln>
        </p:spPr>
      </p:sp>
      <p:sp>
        <p:nvSpPr>
          <p:cNvPr id="4" name="Rectangle 3">
            <a:extLst>
              <a:ext uri="{FF2B5EF4-FFF2-40B4-BE49-F238E27FC236}">
                <a16:creationId xmlns:a16="http://schemas.microsoft.com/office/drawing/2014/main" id="{1C568A17-AC4F-4571-8B68-E3A385C5D443}"/>
              </a:ext>
            </a:extLst>
          </p:cNvPr>
          <p:cNvSpPr/>
          <p:nvPr/>
        </p:nvSpPr>
        <p:spPr>
          <a:xfrm>
            <a:off x="534766" y="1715418"/>
            <a:ext cx="1739579" cy="519373"/>
          </a:xfrm>
          <a:prstGeom prst="rect">
            <a:avLst/>
          </a:prstGeom>
        </p:spPr>
        <p:txBody>
          <a:bodyPr wrap="none">
            <a:spAutoFit/>
          </a:bodyPr>
          <a:lstStyle/>
          <a:p>
            <a:pPr>
              <a:defRPr sz="2775" b="1" i="0">
                <a:solidFill>
                  <a:srgbClr val="123B67"/>
                </a:solidFill>
                <a:latin typeface="DejaVu Sans"/>
                <a:ea typeface="DejaVu Sans"/>
                <a:cs typeface="DejaVu Sans"/>
              </a:defRPr>
            </a:pPr>
            <a:r>
              <a:rPr lang="en-US" b="1" dirty="0">
                <a:solidFill>
                  <a:srgbClr val="123B67"/>
                </a:solidFill>
                <a:latin typeface="DejaVu Sans"/>
                <a:ea typeface="DejaVu Sans"/>
                <a:cs typeface="DejaVu Sans"/>
              </a:rPr>
              <a:t>Phonics</a:t>
            </a:r>
          </a:p>
        </p:txBody>
      </p:sp>
      <p:pic>
        <p:nvPicPr>
          <p:cNvPr id="2" name="Picture 1">
            <a:extLst>
              <a:ext uri="{FF2B5EF4-FFF2-40B4-BE49-F238E27FC236}">
                <a16:creationId xmlns:a16="http://schemas.microsoft.com/office/drawing/2014/main" id="{97859C06-75C6-4F6F-AF54-0F302921F02F}"/>
              </a:ext>
            </a:extLst>
          </p:cNvPr>
          <p:cNvPicPr>
            <a:picLocks noChangeAspect="1"/>
          </p:cNvPicPr>
          <p:nvPr/>
        </p:nvPicPr>
        <p:blipFill>
          <a:blip r:embed="rId2"/>
          <a:stretch>
            <a:fillRect/>
          </a:stretch>
        </p:blipFill>
        <p:spPr>
          <a:xfrm>
            <a:off x="2274345" y="2120586"/>
            <a:ext cx="7912082" cy="4341561"/>
          </a:xfrm>
          <a:prstGeom prst="rect">
            <a:avLst/>
          </a:prstGeom>
        </p:spPr>
      </p:pic>
    </p:spTree>
    <p:extLst>
      <p:ext uri="{BB962C8B-B14F-4D97-AF65-F5344CB8AC3E}">
        <p14:creationId xmlns:p14="http://schemas.microsoft.com/office/powerpoint/2010/main" val="21303862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a:extLst>
              <a:ext uri="{FF2B5EF4-FFF2-40B4-BE49-F238E27FC236}">
                <a16:creationId xmlns:a16="http://schemas.microsoft.com/office/drawing/2014/main" id="{9D6B1A33-210A-450D-BD56-272617C008CD}"/>
              </a:ext>
            </a:extLst>
          </p:cNvPr>
          <p:cNvSpPr>
            <a:spLocks noGrp="1"/>
          </p:cNvSpPr>
          <p:nvPr/>
        </p:nvSpPr>
        <p:spPr>
          <a:xfrm>
            <a:off x="618744" y="2313432"/>
            <a:ext cx="1571625" cy="0"/>
          </a:xfrm>
          <a:prstGeom prst="line">
            <a:avLst/>
          </a:prstGeom>
          <a:noFill/>
          <a:ln w="66675">
            <a:solidFill>
              <a:srgbClr val="D73343"/>
            </a:solidFill>
          </a:ln>
        </p:spPr>
      </p:sp>
      <p:sp>
        <p:nvSpPr>
          <p:cNvPr id="4" name="Rectangle 3">
            <a:extLst>
              <a:ext uri="{FF2B5EF4-FFF2-40B4-BE49-F238E27FC236}">
                <a16:creationId xmlns:a16="http://schemas.microsoft.com/office/drawing/2014/main" id="{1C568A17-AC4F-4571-8B68-E3A385C5D443}"/>
              </a:ext>
            </a:extLst>
          </p:cNvPr>
          <p:cNvSpPr/>
          <p:nvPr/>
        </p:nvSpPr>
        <p:spPr>
          <a:xfrm>
            <a:off x="534766" y="1715418"/>
            <a:ext cx="1739579" cy="519373"/>
          </a:xfrm>
          <a:prstGeom prst="rect">
            <a:avLst/>
          </a:prstGeom>
        </p:spPr>
        <p:txBody>
          <a:bodyPr wrap="none">
            <a:spAutoFit/>
          </a:bodyPr>
          <a:lstStyle/>
          <a:p>
            <a:pPr>
              <a:defRPr sz="2775" b="1" i="0">
                <a:solidFill>
                  <a:srgbClr val="123B67"/>
                </a:solidFill>
                <a:latin typeface="DejaVu Sans"/>
                <a:ea typeface="DejaVu Sans"/>
                <a:cs typeface="DejaVu Sans"/>
              </a:defRPr>
            </a:pPr>
            <a:r>
              <a:rPr lang="en-US" b="1" dirty="0">
                <a:solidFill>
                  <a:srgbClr val="123B67"/>
                </a:solidFill>
                <a:latin typeface="DejaVu Sans"/>
                <a:ea typeface="DejaVu Sans"/>
                <a:cs typeface="DejaVu Sans"/>
              </a:rPr>
              <a:t>Phonics</a:t>
            </a:r>
          </a:p>
        </p:txBody>
      </p:sp>
      <p:pic>
        <p:nvPicPr>
          <p:cNvPr id="5" name="Picture 4">
            <a:extLst>
              <a:ext uri="{FF2B5EF4-FFF2-40B4-BE49-F238E27FC236}">
                <a16:creationId xmlns:a16="http://schemas.microsoft.com/office/drawing/2014/main" id="{D7987C3C-755B-4ECF-A513-00C7AF33E799}"/>
              </a:ext>
            </a:extLst>
          </p:cNvPr>
          <p:cNvPicPr>
            <a:picLocks noChangeAspect="1"/>
          </p:cNvPicPr>
          <p:nvPr/>
        </p:nvPicPr>
        <p:blipFill>
          <a:blip r:embed="rId3"/>
          <a:stretch>
            <a:fillRect/>
          </a:stretch>
        </p:blipFill>
        <p:spPr>
          <a:xfrm>
            <a:off x="1866900" y="2392074"/>
            <a:ext cx="8458200" cy="4261581"/>
          </a:xfrm>
          <a:prstGeom prst="rect">
            <a:avLst/>
          </a:prstGeom>
        </p:spPr>
      </p:pic>
    </p:spTree>
    <p:extLst>
      <p:ext uri="{BB962C8B-B14F-4D97-AF65-F5344CB8AC3E}">
        <p14:creationId xmlns:p14="http://schemas.microsoft.com/office/powerpoint/2010/main" val="39542250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EC4CFF0-6F69-49C8-83B0-DFDCD07AB4D5}"/>
              </a:ext>
            </a:extLst>
          </p:cNvPr>
          <p:cNvSpPr>
            <a:spLocks noGrp="1"/>
          </p:cNvSpPr>
          <p:nvPr/>
        </p:nvSpPr>
        <p:spPr>
          <a:xfrm>
            <a:off x="526542" y="1684782"/>
            <a:ext cx="9858375" cy="628650"/>
          </a:xfrm>
          <a:prstGeom prst="rect">
            <a:avLst/>
          </a:prstGeom>
          <a:noFill/>
          <a:ln w="0">
            <a:noFill/>
          </a:ln>
        </p:spPr>
        <p:txBody>
          <a:bodyPr anchor="ctr">
            <a:normAutofit/>
          </a:bodyPr>
          <a:lstStyle/>
          <a:p>
            <a:pPr algn="l">
              <a:defRPr sz="2775" b="1" i="0">
                <a:solidFill>
                  <a:srgbClr val="123B67"/>
                </a:solidFill>
                <a:latin typeface="DejaVu Sans"/>
                <a:ea typeface="DejaVu Sans"/>
                <a:cs typeface="DejaVu Sans"/>
              </a:defRPr>
            </a:pPr>
            <a:r>
              <a:rPr lang="en-US" sz="2775" b="1" i="0" dirty="0">
                <a:solidFill>
                  <a:srgbClr val="123B67"/>
                </a:solidFill>
                <a:latin typeface="DejaVu Sans"/>
                <a:ea typeface="DejaVu Sans"/>
                <a:cs typeface="DejaVu Sans"/>
              </a:rPr>
              <a:t>Writing</a:t>
            </a:r>
            <a:endParaRPr sz="2775" b="1" i="0" dirty="0">
              <a:solidFill>
                <a:srgbClr val="123B67"/>
              </a:solidFill>
              <a:latin typeface="DejaVu Sans"/>
              <a:ea typeface="DejaVu Sans"/>
              <a:cs typeface="DejaVu Sans"/>
            </a:endParaRPr>
          </a:p>
        </p:txBody>
      </p:sp>
      <p:sp>
        <p:nvSpPr>
          <p:cNvPr id="3" name="Straight Connector 2">
            <a:extLst>
              <a:ext uri="{FF2B5EF4-FFF2-40B4-BE49-F238E27FC236}">
                <a16:creationId xmlns:a16="http://schemas.microsoft.com/office/drawing/2014/main" id="{2AB364C0-79A1-4586-B1CB-7AD8D58C6CE3}"/>
              </a:ext>
            </a:extLst>
          </p:cNvPr>
          <p:cNvSpPr>
            <a:spLocks noGrp="1"/>
          </p:cNvSpPr>
          <p:nvPr/>
        </p:nvSpPr>
        <p:spPr>
          <a:xfrm>
            <a:off x="618744" y="2313432"/>
            <a:ext cx="1571625" cy="0"/>
          </a:xfrm>
          <a:prstGeom prst="line">
            <a:avLst/>
          </a:prstGeom>
          <a:noFill/>
          <a:ln w="66675">
            <a:solidFill>
              <a:srgbClr val="D73343"/>
            </a:solidFill>
          </a:ln>
        </p:spPr>
      </p:sp>
      <p:sp>
        <p:nvSpPr>
          <p:cNvPr id="4" name="Rectangle: Rounded Corners 3">
            <a:extLst>
              <a:ext uri="{FF2B5EF4-FFF2-40B4-BE49-F238E27FC236}">
                <a16:creationId xmlns:a16="http://schemas.microsoft.com/office/drawing/2014/main" id="{EC025012-BBDE-4AE8-AAC7-19D6343C4AE0}"/>
              </a:ext>
            </a:extLst>
          </p:cNvPr>
          <p:cNvSpPr>
            <a:spLocks noGrp="1"/>
          </p:cNvSpPr>
          <p:nvPr/>
        </p:nvSpPr>
        <p:spPr>
          <a:xfrm>
            <a:off x="618744" y="2503932"/>
            <a:ext cx="10287000" cy="438150"/>
          </a:xfrm>
          <a:prstGeom prst="roundRect">
            <a:avLst>
              <a:gd name="adj" fmla="val 39130"/>
            </a:avLst>
          </a:prstGeom>
          <a:solidFill>
            <a:srgbClr val="F6C641"/>
          </a:solidFill>
          <a:ln w="19050">
            <a:solidFill>
              <a:srgbClr val="D73343"/>
            </a:solidFill>
          </a:ln>
        </p:spPr>
        <p:txBody>
          <a:bodyPr anchor="ctr">
            <a:normAutofit/>
          </a:bodyPr>
          <a:lstStyle/>
          <a:p>
            <a:pPr algn="l">
              <a:defRPr sz="1350" b="1" i="0">
                <a:solidFill>
                  <a:srgbClr val="123B67"/>
                </a:solidFill>
                <a:latin typeface="DejaVu Sans"/>
                <a:ea typeface="DejaVu Sans"/>
                <a:cs typeface="DejaVu Sans"/>
              </a:defRPr>
            </a:pPr>
            <a:r>
              <a:rPr sz="1350" b="1" i="0" dirty="0">
                <a:solidFill>
                  <a:srgbClr val="123B67"/>
                </a:solidFill>
                <a:latin typeface="DejaVu Sans"/>
                <a:ea typeface="DejaVu Sans"/>
                <a:cs typeface="DejaVu Sans"/>
              </a:rPr>
              <a:t>DESTINATION: </a:t>
            </a:r>
            <a:r>
              <a:rPr lang="en-US" sz="1350" b="1" i="0" dirty="0">
                <a:solidFill>
                  <a:srgbClr val="123B67"/>
                </a:solidFill>
                <a:latin typeface="DejaVu Sans"/>
                <a:ea typeface="DejaVu Sans"/>
                <a:cs typeface="DejaVu Sans"/>
              </a:rPr>
              <a:t>I AM A CLEVER WRITER</a:t>
            </a:r>
            <a:endParaRPr sz="1350" b="1" i="0" dirty="0">
              <a:solidFill>
                <a:srgbClr val="123B67"/>
              </a:solidFill>
              <a:latin typeface="DejaVu Sans"/>
              <a:ea typeface="DejaVu Sans"/>
              <a:cs typeface="DejaVu Sans"/>
            </a:endParaRPr>
          </a:p>
        </p:txBody>
      </p:sp>
      <p:sp>
        <p:nvSpPr>
          <p:cNvPr id="5" name="Rectangle 4">
            <a:extLst>
              <a:ext uri="{FF2B5EF4-FFF2-40B4-BE49-F238E27FC236}">
                <a16:creationId xmlns:a16="http://schemas.microsoft.com/office/drawing/2014/main" id="{85545AB7-6141-4DF0-8E8E-DD3BEF0BB4D6}"/>
              </a:ext>
            </a:extLst>
          </p:cNvPr>
          <p:cNvSpPr/>
          <p:nvPr/>
        </p:nvSpPr>
        <p:spPr>
          <a:xfrm>
            <a:off x="526542" y="3081585"/>
            <a:ext cx="5051298" cy="400110"/>
          </a:xfrm>
          <a:prstGeom prst="rect">
            <a:avLst/>
          </a:prstGeom>
        </p:spPr>
        <p:txBody>
          <a:bodyPr wrap="square">
            <a:spAutoFit/>
          </a:bodyPr>
          <a:lstStyle/>
          <a:p>
            <a:pPr algn="ctr">
              <a:defRPr sz="1725" b="1" i="0">
                <a:solidFill>
                  <a:srgbClr val="123B67"/>
                </a:solidFill>
                <a:latin typeface="DejaVu Sans"/>
                <a:ea typeface="DejaVu Sans"/>
                <a:cs typeface="DejaVu Sans"/>
              </a:defRPr>
            </a:pPr>
            <a:r>
              <a:rPr lang="en-US" sz="2000" b="1" dirty="0">
                <a:solidFill>
                  <a:srgbClr val="123B67"/>
                </a:solidFill>
                <a:latin typeface="DejaVu Sans"/>
                <a:ea typeface="DejaVu Sans"/>
                <a:cs typeface="DejaVu Sans"/>
              </a:rPr>
              <a:t>The children will be learning to:</a:t>
            </a:r>
          </a:p>
        </p:txBody>
      </p:sp>
      <p:sp>
        <p:nvSpPr>
          <p:cNvPr id="6" name="TextBox 5">
            <a:extLst>
              <a:ext uri="{FF2B5EF4-FFF2-40B4-BE49-F238E27FC236}">
                <a16:creationId xmlns:a16="http://schemas.microsoft.com/office/drawing/2014/main" id="{FEDFD22C-E6F6-4552-ADD6-6611F89459C5}"/>
              </a:ext>
            </a:extLst>
          </p:cNvPr>
          <p:cNvSpPr txBox="1"/>
          <p:nvPr/>
        </p:nvSpPr>
        <p:spPr>
          <a:xfrm>
            <a:off x="606552" y="3562715"/>
            <a:ext cx="6763512" cy="1754326"/>
          </a:xfrm>
          <a:prstGeom prst="rect">
            <a:avLst/>
          </a:prstGeom>
          <a:noFill/>
        </p:spPr>
        <p:txBody>
          <a:bodyPr wrap="square" rtlCol="0">
            <a:spAutoFit/>
          </a:bodyPr>
          <a:lstStyle/>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hear sounds within words</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choose the correct grapheme</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segment words for spelling</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use phonics independently when writing</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form letters using the correct formation</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write sentence using finger spaces and full stops</a:t>
            </a:r>
          </a:p>
        </p:txBody>
      </p:sp>
      <p:sp>
        <p:nvSpPr>
          <p:cNvPr id="9" name="Rectangle 1">
            <a:extLst>
              <a:ext uri="{FF2B5EF4-FFF2-40B4-BE49-F238E27FC236}">
                <a16:creationId xmlns:a16="http://schemas.microsoft.com/office/drawing/2014/main" id="{98FD07CE-4F7E-4694-8B86-63BF8531AC76}"/>
              </a:ext>
            </a:extLst>
          </p:cNvPr>
          <p:cNvSpPr>
            <a:spLocks noChangeArrowheads="1"/>
          </p:cNvSpPr>
          <p:nvPr/>
        </p:nvSpPr>
        <p:spPr bwMode="auto">
          <a:xfrm>
            <a:off x="0" y="-323165"/>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pSp>
        <p:nvGrpSpPr>
          <p:cNvPr id="10" name="Group 13">
            <a:extLst>
              <a:ext uri="{FF2B5EF4-FFF2-40B4-BE49-F238E27FC236}">
                <a16:creationId xmlns:a16="http://schemas.microsoft.com/office/drawing/2014/main" id="{F2A078D9-264E-4085-8CED-E966211717A4}"/>
              </a:ext>
            </a:extLst>
          </p:cNvPr>
          <p:cNvGrpSpPr/>
          <p:nvPr/>
        </p:nvGrpSpPr>
        <p:grpSpPr>
          <a:xfrm>
            <a:off x="7644384" y="3081585"/>
            <a:ext cx="3797810" cy="3207901"/>
            <a:chOff x="7478304" y="-377447"/>
            <a:chExt cx="6088411" cy="3981029"/>
          </a:xfrm>
        </p:grpSpPr>
        <p:sp>
          <p:nvSpPr>
            <p:cNvPr id="11" name="Freeform 14">
              <a:extLst>
                <a:ext uri="{FF2B5EF4-FFF2-40B4-BE49-F238E27FC236}">
                  <a16:creationId xmlns:a16="http://schemas.microsoft.com/office/drawing/2014/main" id="{B1FC6FF7-2A60-4892-A2C5-56ADD13F0B15}"/>
                </a:ext>
              </a:extLst>
            </p:cNvPr>
            <p:cNvSpPr/>
            <p:nvPr/>
          </p:nvSpPr>
          <p:spPr>
            <a:xfrm>
              <a:off x="7478304" y="-377447"/>
              <a:ext cx="6088411" cy="3981029"/>
            </a:xfrm>
            <a:custGeom>
              <a:avLst/>
              <a:gdLst/>
              <a:ahLst/>
              <a:cxnLst/>
              <a:rect l="l" t="t" r="r" b="b"/>
              <a:pathLst>
                <a:path w="7753350" h="4354830">
                  <a:moveTo>
                    <a:pt x="0" y="0"/>
                  </a:moveTo>
                  <a:lnTo>
                    <a:pt x="7753350" y="0"/>
                  </a:lnTo>
                  <a:lnTo>
                    <a:pt x="7753350" y="4354830"/>
                  </a:lnTo>
                  <a:lnTo>
                    <a:pt x="0" y="4354830"/>
                  </a:lnTo>
                  <a:close/>
                </a:path>
              </a:pathLst>
            </a:custGeom>
            <a:blipFill>
              <a:blip r:embed="rId3"/>
              <a:stretch>
                <a:fillRect l="-993" r="-993"/>
              </a:stretch>
            </a:blipFill>
          </p:spPr>
        </p:sp>
      </p:grpSp>
    </p:spTree>
    <p:extLst>
      <p:ext uri="{BB962C8B-B14F-4D97-AF65-F5344CB8AC3E}">
        <p14:creationId xmlns:p14="http://schemas.microsoft.com/office/powerpoint/2010/main" val="41598109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a:extLst>
              <a:ext uri="{FF2B5EF4-FFF2-40B4-BE49-F238E27FC236}">
                <a16:creationId xmlns:a16="http://schemas.microsoft.com/office/drawing/2014/main" id="{9D6B1A33-210A-450D-BD56-272617C008CD}"/>
              </a:ext>
            </a:extLst>
          </p:cNvPr>
          <p:cNvSpPr>
            <a:spLocks noGrp="1"/>
          </p:cNvSpPr>
          <p:nvPr/>
        </p:nvSpPr>
        <p:spPr>
          <a:xfrm>
            <a:off x="618744" y="2313432"/>
            <a:ext cx="1571625" cy="0"/>
          </a:xfrm>
          <a:prstGeom prst="line">
            <a:avLst/>
          </a:prstGeom>
          <a:noFill/>
          <a:ln w="66675">
            <a:solidFill>
              <a:srgbClr val="D73343"/>
            </a:solidFill>
          </a:ln>
        </p:spPr>
      </p:sp>
      <p:sp>
        <p:nvSpPr>
          <p:cNvPr id="4" name="Rectangle 3">
            <a:extLst>
              <a:ext uri="{FF2B5EF4-FFF2-40B4-BE49-F238E27FC236}">
                <a16:creationId xmlns:a16="http://schemas.microsoft.com/office/drawing/2014/main" id="{1C568A17-AC4F-4571-8B68-E3A385C5D443}"/>
              </a:ext>
            </a:extLst>
          </p:cNvPr>
          <p:cNvSpPr/>
          <p:nvPr/>
        </p:nvSpPr>
        <p:spPr>
          <a:xfrm>
            <a:off x="534766" y="1715418"/>
            <a:ext cx="1670650" cy="519373"/>
          </a:xfrm>
          <a:prstGeom prst="rect">
            <a:avLst/>
          </a:prstGeom>
        </p:spPr>
        <p:txBody>
          <a:bodyPr wrap="none">
            <a:spAutoFit/>
          </a:bodyPr>
          <a:lstStyle/>
          <a:p>
            <a:pPr>
              <a:defRPr sz="2775" b="1" i="0">
                <a:solidFill>
                  <a:srgbClr val="123B67"/>
                </a:solidFill>
                <a:latin typeface="DejaVu Sans"/>
                <a:ea typeface="DejaVu Sans"/>
                <a:cs typeface="DejaVu Sans"/>
              </a:defRPr>
            </a:pPr>
            <a:r>
              <a:rPr lang="en-US" b="1" dirty="0">
                <a:solidFill>
                  <a:srgbClr val="123B67"/>
                </a:solidFill>
                <a:latin typeface="DejaVu Sans"/>
                <a:ea typeface="DejaVu Sans"/>
                <a:cs typeface="DejaVu Sans"/>
              </a:rPr>
              <a:t>Writing</a:t>
            </a:r>
          </a:p>
        </p:txBody>
      </p:sp>
      <p:sp>
        <p:nvSpPr>
          <p:cNvPr id="6" name="Freeform 10">
            <a:extLst>
              <a:ext uri="{FF2B5EF4-FFF2-40B4-BE49-F238E27FC236}">
                <a16:creationId xmlns:a16="http://schemas.microsoft.com/office/drawing/2014/main" id="{D67E7CB1-B7A4-4EFA-AEE5-B7A7BF94E1A4}"/>
              </a:ext>
            </a:extLst>
          </p:cNvPr>
          <p:cNvSpPr/>
          <p:nvPr/>
        </p:nvSpPr>
        <p:spPr>
          <a:xfrm>
            <a:off x="2404872" y="2057400"/>
            <a:ext cx="8002752" cy="4279392"/>
          </a:xfrm>
          <a:custGeom>
            <a:avLst/>
            <a:gdLst/>
            <a:ahLst/>
            <a:cxnLst/>
            <a:rect l="l" t="t" r="r" b="b"/>
            <a:pathLst>
              <a:path w="12923214" h="7013322">
                <a:moveTo>
                  <a:pt x="0" y="0"/>
                </a:moveTo>
                <a:lnTo>
                  <a:pt x="12923214" y="0"/>
                </a:lnTo>
                <a:lnTo>
                  <a:pt x="12923214" y="7013322"/>
                </a:lnTo>
                <a:lnTo>
                  <a:pt x="0" y="7013322"/>
                </a:lnTo>
                <a:lnTo>
                  <a:pt x="0" y="0"/>
                </a:lnTo>
                <a:close/>
              </a:path>
            </a:pathLst>
          </a:custGeom>
          <a:blipFill>
            <a:blip r:embed="rId2"/>
            <a:stretch>
              <a:fillRect/>
            </a:stretch>
          </a:blipFill>
        </p:spPr>
      </p:sp>
    </p:spTree>
    <p:extLst>
      <p:ext uri="{BB962C8B-B14F-4D97-AF65-F5344CB8AC3E}">
        <p14:creationId xmlns:p14="http://schemas.microsoft.com/office/powerpoint/2010/main" val="38958394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a:extLst>
              <a:ext uri="{FF2B5EF4-FFF2-40B4-BE49-F238E27FC236}">
                <a16:creationId xmlns:a16="http://schemas.microsoft.com/office/drawing/2014/main" id="{9D6B1A33-210A-450D-BD56-272617C008CD}"/>
              </a:ext>
            </a:extLst>
          </p:cNvPr>
          <p:cNvSpPr>
            <a:spLocks noGrp="1"/>
          </p:cNvSpPr>
          <p:nvPr/>
        </p:nvSpPr>
        <p:spPr>
          <a:xfrm>
            <a:off x="618744" y="2313432"/>
            <a:ext cx="1571625" cy="0"/>
          </a:xfrm>
          <a:prstGeom prst="line">
            <a:avLst/>
          </a:prstGeom>
          <a:noFill/>
          <a:ln w="66675">
            <a:solidFill>
              <a:srgbClr val="D73343"/>
            </a:solidFill>
          </a:ln>
        </p:spPr>
      </p:sp>
      <p:sp>
        <p:nvSpPr>
          <p:cNvPr id="4" name="Rectangle 3">
            <a:extLst>
              <a:ext uri="{FF2B5EF4-FFF2-40B4-BE49-F238E27FC236}">
                <a16:creationId xmlns:a16="http://schemas.microsoft.com/office/drawing/2014/main" id="{1C568A17-AC4F-4571-8B68-E3A385C5D443}"/>
              </a:ext>
            </a:extLst>
          </p:cNvPr>
          <p:cNvSpPr/>
          <p:nvPr/>
        </p:nvSpPr>
        <p:spPr>
          <a:xfrm>
            <a:off x="534766" y="1715418"/>
            <a:ext cx="1670650" cy="519373"/>
          </a:xfrm>
          <a:prstGeom prst="rect">
            <a:avLst/>
          </a:prstGeom>
        </p:spPr>
        <p:txBody>
          <a:bodyPr wrap="none">
            <a:spAutoFit/>
          </a:bodyPr>
          <a:lstStyle/>
          <a:p>
            <a:pPr>
              <a:defRPr sz="2775" b="1" i="0">
                <a:solidFill>
                  <a:srgbClr val="123B67"/>
                </a:solidFill>
                <a:latin typeface="DejaVu Sans"/>
                <a:ea typeface="DejaVu Sans"/>
                <a:cs typeface="DejaVu Sans"/>
              </a:defRPr>
            </a:pPr>
            <a:r>
              <a:rPr lang="en-US" b="1" dirty="0">
                <a:solidFill>
                  <a:srgbClr val="123B67"/>
                </a:solidFill>
                <a:latin typeface="DejaVu Sans"/>
                <a:ea typeface="DejaVu Sans"/>
                <a:cs typeface="DejaVu Sans"/>
              </a:rPr>
              <a:t>Writing</a:t>
            </a:r>
          </a:p>
        </p:txBody>
      </p:sp>
      <p:sp>
        <p:nvSpPr>
          <p:cNvPr id="5" name="Freeform 10">
            <a:extLst>
              <a:ext uri="{FF2B5EF4-FFF2-40B4-BE49-F238E27FC236}">
                <a16:creationId xmlns:a16="http://schemas.microsoft.com/office/drawing/2014/main" id="{6405812C-F29E-4F00-9494-6452B0B571E3}"/>
              </a:ext>
            </a:extLst>
          </p:cNvPr>
          <p:cNvSpPr/>
          <p:nvPr/>
        </p:nvSpPr>
        <p:spPr>
          <a:xfrm>
            <a:off x="2982792" y="1783080"/>
            <a:ext cx="6226416" cy="4705871"/>
          </a:xfrm>
          <a:custGeom>
            <a:avLst/>
            <a:gdLst/>
            <a:ahLst/>
            <a:cxnLst/>
            <a:rect l="l" t="t" r="r" b="b"/>
            <a:pathLst>
              <a:path w="10526926" h="7388653">
                <a:moveTo>
                  <a:pt x="0" y="0"/>
                </a:moveTo>
                <a:lnTo>
                  <a:pt x="10526927" y="0"/>
                </a:lnTo>
                <a:lnTo>
                  <a:pt x="10526927" y="7388653"/>
                </a:lnTo>
                <a:lnTo>
                  <a:pt x="0" y="7388653"/>
                </a:lnTo>
                <a:lnTo>
                  <a:pt x="0" y="0"/>
                </a:lnTo>
                <a:close/>
              </a:path>
            </a:pathLst>
          </a:custGeom>
          <a:blipFill>
            <a:blip r:embed="rId2"/>
            <a:stretch>
              <a:fillRect/>
            </a:stretch>
          </a:blipFill>
        </p:spPr>
      </p:sp>
    </p:spTree>
    <p:extLst>
      <p:ext uri="{BB962C8B-B14F-4D97-AF65-F5344CB8AC3E}">
        <p14:creationId xmlns:p14="http://schemas.microsoft.com/office/powerpoint/2010/main" val="18150748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a:extLst>
              <a:ext uri="{FF2B5EF4-FFF2-40B4-BE49-F238E27FC236}">
                <a16:creationId xmlns:a16="http://schemas.microsoft.com/office/drawing/2014/main" id="{9D6B1A33-210A-450D-BD56-272617C008CD}"/>
              </a:ext>
            </a:extLst>
          </p:cNvPr>
          <p:cNvSpPr>
            <a:spLocks noGrp="1"/>
          </p:cNvSpPr>
          <p:nvPr/>
        </p:nvSpPr>
        <p:spPr>
          <a:xfrm>
            <a:off x="618744" y="2313432"/>
            <a:ext cx="1571625" cy="0"/>
          </a:xfrm>
          <a:prstGeom prst="line">
            <a:avLst/>
          </a:prstGeom>
          <a:noFill/>
          <a:ln w="66675">
            <a:solidFill>
              <a:srgbClr val="D73343"/>
            </a:solidFill>
          </a:ln>
        </p:spPr>
      </p:sp>
      <p:sp>
        <p:nvSpPr>
          <p:cNvPr id="4" name="Rectangle 3">
            <a:extLst>
              <a:ext uri="{FF2B5EF4-FFF2-40B4-BE49-F238E27FC236}">
                <a16:creationId xmlns:a16="http://schemas.microsoft.com/office/drawing/2014/main" id="{1C568A17-AC4F-4571-8B68-E3A385C5D443}"/>
              </a:ext>
            </a:extLst>
          </p:cNvPr>
          <p:cNvSpPr/>
          <p:nvPr/>
        </p:nvSpPr>
        <p:spPr>
          <a:xfrm>
            <a:off x="534766" y="1715418"/>
            <a:ext cx="1670650" cy="519373"/>
          </a:xfrm>
          <a:prstGeom prst="rect">
            <a:avLst/>
          </a:prstGeom>
        </p:spPr>
        <p:txBody>
          <a:bodyPr wrap="none">
            <a:spAutoFit/>
          </a:bodyPr>
          <a:lstStyle/>
          <a:p>
            <a:pPr>
              <a:defRPr sz="2775" b="1" i="0">
                <a:solidFill>
                  <a:srgbClr val="123B67"/>
                </a:solidFill>
                <a:latin typeface="DejaVu Sans"/>
                <a:ea typeface="DejaVu Sans"/>
                <a:cs typeface="DejaVu Sans"/>
              </a:defRPr>
            </a:pPr>
            <a:r>
              <a:rPr lang="en-US" b="1" dirty="0">
                <a:solidFill>
                  <a:srgbClr val="123B67"/>
                </a:solidFill>
                <a:latin typeface="DejaVu Sans"/>
                <a:ea typeface="DejaVu Sans"/>
                <a:cs typeface="DejaVu Sans"/>
              </a:rPr>
              <a:t>Writing</a:t>
            </a:r>
          </a:p>
        </p:txBody>
      </p:sp>
      <p:sp>
        <p:nvSpPr>
          <p:cNvPr id="6" name="Freeform 10">
            <a:extLst>
              <a:ext uri="{FF2B5EF4-FFF2-40B4-BE49-F238E27FC236}">
                <a16:creationId xmlns:a16="http://schemas.microsoft.com/office/drawing/2014/main" id="{74B35B97-01FC-4B68-99BA-796FEE265222}"/>
              </a:ext>
            </a:extLst>
          </p:cNvPr>
          <p:cNvSpPr/>
          <p:nvPr/>
        </p:nvSpPr>
        <p:spPr>
          <a:xfrm>
            <a:off x="1507721" y="2486619"/>
            <a:ext cx="9176557" cy="3795309"/>
          </a:xfrm>
          <a:custGeom>
            <a:avLst/>
            <a:gdLst/>
            <a:ahLst/>
            <a:cxnLst/>
            <a:rect l="l" t="t" r="r" b="b"/>
            <a:pathLst>
              <a:path w="15127774" h="6442497">
                <a:moveTo>
                  <a:pt x="0" y="0"/>
                </a:moveTo>
                <a:lnTo>
                  <a:pt x="15127774" y="0"/>
                </a:lnTo>
                <a:lnTo>
                  <a:pt x="15127774" y="6442497"/>
                </a:lnTo>
                <a:lnTo>
                  <a:pt x="0" y="6442497"/>
                </a:lnTo>
                <a:lnTo>
                  <a:pt x="0" y="0"/>
                </a:lnTo>
                <a:close/>
              </a:path>
            </a:pathLst>
          </a:custGeom>
          <a:blipFill>
            <a:blip r:embed="rId2"/>
            <a:stretch>
              <a:fillRect/>
            </a:stretch>
          </a:blipFill>
        </p:spPr>
      </p:sp>
    </p:spTree>
    <p:extLst>
      <p:ext uri="{BB962C8B-B14F-4D97-AF65-F5344CB8AC3E}">
        <p14:creationId xmlns:p14="http://schemas.microsoft.com/office/powerpoint/2010/main" val="4902679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a:extLst>
              <a:ext uri="{FF2B5EF4-FFF2-40B4-BE49-F238E27FC236}">
                <a16:creationId xmlns:a16="http://schemas.microsoft.com/office/drawing/2014/main" id="{9D6B1A33-210A-450D-BD56-272617C008CD}"/>
              </a:ext>
            </a:extLst>
          </p:cNvPr>
          <p:cNvSpPr>
            <a:spLocks noGrp="1"/>
          </p:cNvSpPr>
          <p:nvPr/>
        </p:nvSpPr>
        <p:spPr>
          <a:xfrm>
            <a:off x="618744" y="2313432"/>
            <a:ext cx="1571625" cy="0"/>
          </a:xfrm>
          <a:prstGeom prst="line">
            <a:avLst/>
          </a:prstGeom>
          <a:noFill/>
          <a:ln w="66675">
            <a:solidFill>
              <a:srgbClr val="D73343"/>
            </a:solidFill>
          </a:ln>
        </p:spPr>
      </p:sp>
      <p:sp>
        <p:nvSpPr>
          <p:cNvPr id="4" name="Rectangle 3">
            <a:extLst>
              <a:ext uri="{FF2B5EF4-FFF2-40B4-BE49-F238E27FC236}">
                <a16:creationId xmlns:a16="http://schemas.microsoft.com/office/drawing/2014/main" id="{1C568A17-AC4F-4571-8B68-E3A385C5D443}"/>
              </a:ext>
            </a:extLst>
          </p:cNvPr>
          <p:cNvSpPr/>
          <p:nvPr/>
        </p:nvSpPr>
        <p:spPr>
          <a:xfrm>
            <a:off x="534766" y="1715418"/>
            <a:ext cx="1670650" cy="519373"/>
          </a:xfrm>
          <a:prstGeom prst="rect">
            <a:avLst/>
          </a:prstGeom>
        </p:spPr>
        <p:txBody>
          <a:bodyPr wrap="none">
            <a:spAutoFit/>
          </a:bodyPr>
          <a:lstStyle/>
          <a:p>
            <a:pPr>
              <a:defRPr sz="2775" b="1" i="0">
                <a:solidFill>
                  <a:srgbClr val="123B67"/>
                </a:solidFill>
                <a:latin typeface="DejaVu Sans"/>
                <a:ea typeface="DejaVu Sans"/>
                <a:cs typeface="DejaVu Sans"/>
              </a:defRPr>
            </a:pPr>
            <a:r>
              <a:rPr lang="en-US" b="1" dirty="0">
                <a:solidFill>
                  <a:srgbClr val="123B67"/>
                </a:solidFill>
                <a:latin typeface="DejaVu Sans"/>
                <a:ea typeface="DejaVu Sans"/>
                <a:cs typeface="DejaVu Sans"/>
              </a:rPr>
              <a:t>Writing</a:t>
            </a:r>
          </a:p>
        </p:txBody>
      </p:sp>
      <p:sp>
        <p:nvSpPr>
          <p:cNvPr id="6" name="Freeform 9">
            <a:extLst>
              <a:ext uri="{FF2B5EF4-FFF2-40B4-BE49-F238E27FC236}">
                <a16:creationId xmlns:a16="http://schemas.microsoft.com/office/drawing/2014/main" id="{8DF6E277-B0D2-4B36-B48E-DBE562B0E4D4}"/>
              </a:ext>
            </a:extLst>
          </p:cNvPr>
          <p:cNvSpPr/>
          <p:nvPr/>
        </p:nvSpPr>
        <p:spPr>
          <a:xfrm>
            <a:off x="924313" y="2818187"/>
            <a:ext cx="10343373" cy="2348165"/>
          </a:xfrm>
          <a:custGeom>
            <a:avLst/>
            <a:gdLst/>
            <a:ahLst/>
            <a:cxnLst/>
            <a:rect l="l" t="t" r="r" b="b"/>
            <a:pathLst>
              <a:path w="15390875" h="2853491">
                <a:moveTo>
                  <a:pt x="0" y="0"/>
                </a:moveTo>
                <a:lnTo>
                  <a:pt x="15390874" y="0"/>
                </a:lnTo>
                <a:lnTo>
                  <a:pt x="15390874" y="2853491"/>
                </a:lnTo>
                <a:lnTo>
                  <a:pt x="0" y="2853491"/>
                </a:lnTo>
                <a:lnTo>
                  <a:pt x="0" y="0"/>
                </a:lnTo>
                <a:close/>
              </a:path>
            </a:pathLst>
          </a:custGeom>
          <a:blipFill>
            <a:blip r:embed="rId2"/>
            <a:stretch>
              <a:fillRect/>
            </a:stretch>
          </a:blipFill>
        </p:spPr>
      </p:sp>
    </p:spTree>
    <p:extLst>
      <p:ext uri="{BB962C8B-B14F-4D97-AF65-F5344CB8AC3E}">
        <p14:creationId xmlns:p14="http://schemas.microsoft.com/office/powerpoint/2010/main" val="20490564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EC4CFF0-6F69-49C8-83B0-DFDCD07AB4D5}"/>
              </a:ext>
            </a:extLst>
          </p:cNvPr>
          <p:cNvSpPr>
            <a:spLocks noGrp="1"/>
          </p:cNvSpPr>
          <p:nvPr/>
        </p:nvSpPr>
        <p:spPr>
          <a:xfrm>
            <a:off x="526542" y="1684782"/>
            <a:ext cx="9858375" cy="628650"/>
          </a:xfrm>
          <a:prstGeom prst="rect">
            <a:avLst/>
          </a:prstGeom>
          <a:noFill/>
          <a:ln w="0">
            <a:noFill/>
          </a:ln>
        </p:spPr>
        <p:txBody>
          <a:bodyPr anchor="ctr">
            <a:normAutofit/>
          </a:bodyPr>
          <a:lstStyle/>
          <a:p>
            <a:pPr algn="l">
              <a:defRPr sz="2775" b="1" i="0">
                <a:solidFill>
                  <a:srgbClr val="123B67"/>
                </a:solidFill>
                <a:latin typeface="DejaVu Sans"/>
                <a:ea typeface="DejaVu Sans"/>
                <a:cs typeface="DejaVu Sans"/>
              </a:defRPr>
            </a:pPr>
            <a:r>
              <a:rPr lang="en-US" sz="2775" b="1" i="0" dirty="0">
                <a:solidFill>
                  <a:srgbClr val="123B67"/>
                </a:solidFill>
                <a:latin typeface="DejaVu Sans"/>
                <a:ea typeface="DejaVu Sans"/>
                <a:cs typeface="DejaVu Sans"/>
              </a:rPr>
              <a:t>Mathematics</a:t>
            </a:r>
            <a:endParaRPr sz="2775" b="1" i="0" dirty="0">
              <a:solidFill>
                <a:srgbClr val="123B67"/>
              </a:solidFill>
              <a:latin typeface="DejaVu Sans"/>
              <a:ea typeface="DejaVu Sans"/>
              <a:cs typeface="DejaVu Sans"/>
            </a:endParaRPr>
          </a:p>
        </p:txBody>
      </p:sp>
      <p:sp>
        <p:nvSpPr>
          <p:cNvPr id="3" name="Straight Connector 2">
            <a:extLst>
              <a:ext uri="{FF2B5EF4-FFF2-40B4-BE49-F238E27FC236}">
                <a16:creationId xmlns:a16="http://schemas.microsoft.com/office/drawing/2014/main" id="{2AB364C0-79A1-4586-B1CB-7AD8D58C6CE3}"/>
              </a:ext>
            </a:extLst>
          </p:cNvPr>
          <p:cNvSpPr>
            <a:spLocks noGrp="1"/>
          </p:cNvSpPr>
          <p:nvPr/>
        </p:nvSpPr>
        <p:spPr>
          <a:xfrm>
            <a:off x="618744" y="2313432"/>
            <a:ext cx="1571625" cy="0"/>
          </a:xfrm>
          <a:prstGeom prst="line">
            <a:avLst/>
          </a:prstGeom>
          <a:noFill/>
          <a:ln w="66675">
            <a:solidFill>
              <a:srgbClr val="D73343"/>
            </a:solidFill>
          </a:ln>
        </p:spPr>
      </p:sp>
      <p:sp>
        <p:nvSpPr>
          <p:cNvPr id="4" name="Rectangle: Rounded Corners 3">
            <a:extLst>
              <a:ext uri="{FF2B5EF4-FFF2-40B4-BE49-F238E27FC236}">
                <a16:creationId xmlns:a16="http://schemas.microsoft.com/office/drawing/2014/main" id="{EC025012-BBDE-4AE8-AAC7-19D6343C4AE0}"/>
              </a:ext>
            </a:extLst>
          </p:cNvPr>
          <p:cNvSpPr>
            <a:spLocks noGrp="1"/>
          </p:cNvSpPr>
          <p:nvPr/>
        </p:nvSpPr>
        <p:spPr>
          <a:xfrm>
            <a:off x="618744" y="2503932"/>
            <a:ext cx="10287000" cy="438150"/>
          </a:xfrm>
          <a:prstGeom prst="roundRect">
            <a:avLst>
              <a:gd name="adj" fmla="val 39130"/>
            </a:avLst>
          </a:prstGeom>
          <a:solidFill>
            <a:srgbClr val="F6C641"/>
          </a:solidFill>
          <a:ln w="19050">
            <a:solidFill>
              <a:srgbClr val="D73343"/>
            </a:solidFill>
          </a:ln>
        </p:spPr>
        <p:txBody>
          <a:bodyPr anchor="ctr">
            <a:normAutofit/>
          </a:bodyPr>
          <a:lstStyle/>
          <a:p>
            <a:pPr algn="l">
              <a:defRPr sz="1350" b="1" i="0">
                <a:solidFill>
                  <a:srgbClr val="123B67"/>
                </a:solidFill>
                <a:latin typeface="DejaVu Sans"/>
                <a:ea typeface="DejaVu Sans"/>
                <a:cs typeface="DejaVu Sans"/>
              </a:defRPr>
            </a:pPr>
            <a:r>
              <a:rPr sz="1350" b="1" i="0" dirty="0">
                <a:solidFill>
                  <a:srgbClr val="123B67"/>
                </a:solidFill>
                <a:latin typeface="DejaVu Sans"/>
                <a:ea typeface="DejaVu Sans"/>
                <a:cs typeface="DejaVu Sans"/>
              </a:rPr>
              <a:t>DESTINATION: </a:t>
            </a:r>
            <a:r>
              <a:rPr lang="en-US" sz="1350" b="1" i="0" dirty="0">
                <a:solidFill>
                  <a:srgbClr val="123B67"/>
                </a:solidFill>
                <a:latin typeface="DejaVu Sans"/>
                <a:ea typeface="DejaVu Sans"/>
                <a:cs typeface="DejaVu Sans"/>
              </a:rPr>
              <a:t>I AM A CONFIDENT MATHEMATICIAN AND PROBLEM SOLVER</a:t>
            </a:r>
            <a:endParaRPr sz="1350" b="1" i="0" dirty="0">
              <a:solidFill>
                <a:srgbClr val="123B67"/>
              </a:solidFill>
              <a:latin typeface="DejaVu Sans"/>
              <a:ea typeface="DejaVu Sans"/>
              <a:cs typeface="DejaVu Sans"/>
            </a:endParaRPr>
          </a:p>
        </p:txBody>
      </p:sp>
      <p:sp>
        <p:nvSpPr>
          <p:cNvPr id="5" name="Rectangle 4">
            <a:extLst>
              <a:ext uri="{FF2B5EF4-FFF2-40B4-BE49-F238E27FC236}">
                <a16:creationId xmlns:a16="http://schemas.microsoft.com/office/drawing/2014/main" id="{85545AB7-6141-4DF0-8E8E-DD3BEF0BB4D6}"/>
              </a:ext>
            </a:extLst>
          </p:cNvPr>
          <p:cNvSpPr/>
          <p:nvPr/>
        </p:nvSpPr>
        <p:spPr>
          <a:xfrm>
            <a:off x="526542" y="3081585"/>
            <a:ext cx="5051298" cy="400110"/>
          </a:xfrm>
          <a:prstGeom prst="rect">
            <a:avLst/>
          </a:prstGeom>
        </p:spPr>
        <p:txBody>
          <a:bodyPr wrap="square">
            <a:spAutoFit/>
          </a:bodyPr>
          <a:lstStyle/>
          <a:p>
            <a:pPr algn="ctr">
              <a:defRPr sz="1725" b="1" i="0">
                <a:solidFill>
                  <a:srgbClr val="123B67"/>
                </a:solidFill>
                <a:latin typeface="DejaVu Sans"/>
                <a:ea typeface="DejaVu Sans"/>
                <a:cs typeface="DejaVu Sans"/>
              </a:defRPr>
            </a:pPr>
            <a:r>
              <a:rPr lang="en-US" sz="2000" b="1" dirty="0">
                <a:solidFill>
                  <a:srgbClr val="123B67"/>
                </a:solidFill>
                <a:latin typeface="DejaVu Sans"/>
                <a:ea typeface="DejaVu Sans"/>
                <a:cs typeface="DejaVu Sans"/>
              </a:rPr>
              <a:t>The children will be learning to:</a:t>
            </a:r>
          </a:p>
        </p:txBody>
      </p:sp>
      <p:sp>
        <p:nvSpPr>
          <p:cNvPr id="6" name="TextBox 5">
            <a:extLst>
              <a:ext uri="{FF2B5EF4-FFF2-40B4-BE49-F238E27FC236}">
                <a16:creationId xmlns:a16="http://schemas.microsoft.com/office/drawing/2014/main" id="{FEDFD22C-E6F6-4552-ADD6-6611F89459C5}"/>
              </a:ext>
            </a:extLst>
          </p:cNvPr>
          <p:cNvSpPr txBox="1"/>
          <p:nvPr/>
        </p:nvSpPr>
        <p:spPr>
          <a:xfrm>
            <a:off x="606552" y="3562715"/>
            <a:ext cx="6763512" cy="1754326"/>
          </a:xfrm>
          <a:prstGeom prst="rect">
            <a:avLst/>
          </a:prstGeom>
          <a:noFill/>
        </p:spPr>
        <p:txBody>
          <a:bodyPr wrap="square" rtlCol="0">
            <a:spAutoFit/>
          </a:bodyPr>
          <a:lstStyle/>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develop a deep understanding of number</a:t>
            </a:r>
          </a:p>
          <a:p>
            <a:pPr marL="647703" lvl="1" indent="-323852">
              <a:buFont typeface="Arial"/>
              <a:buChar char="•"/>
            </a:pPr>
            <a:r>
              <a:rPr lang="en-US" dirty="0" err="1">
                <a:solidFill>
                  <a:schemeClr val="accent1">
                    <a:lumMod val="75000"/>
                  </a:schemeClr>
                </a:solidFill>
                <a:latin typeface="DejaVu Sans"/>
                <a:ea typeface="Kalam Light"/>
                <a:cs typeface="Kalam Light"/>
                <a:sym typeface="Kalam Light"/>
              </a:rPr>
              <a:t>recognise</a:t>
            </a:r>
            <a:r>
              <a:rPr lang="en-US" dirty="0">
                <a:solidFill>
                  <a:schemeClr val="accent1">
                    <a:lumMod val="75000"/>
                  </a:schemeClr>
                </a:solidFill>
                <a:latin typeface="DejaVu Sans"/>
                <a:ea typeface="Kalam Light"/>
                <a:cs typeface="Kalam Light"/>
                <a:sym typeface="Kalam Light"/>
              </a:rPr>
              <a:t> patterns</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compare quantities</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investigate shape, space and measure</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use </a:t>
            </a:r>
            <a:r>
              <a:rPr lang="en-US" dirty="0" err="1">
                <a:solidFill>
                  <a:schemeClr val="accent1">
                    <a:lumMod val="75000"/>
                  </a:schemeClr>
                </a:solidFill>
                <a:latin typeface="DejaVu Sans"/>
                <a:ea typeface="Kalam Light"/>
                <a:cs typeface="Kalam Light"/>
                <a:sym typeface="Kalam Light"/>
              </a:rPr>
              <a:t>maths</a:t>
            </a:r>
            <a:r>
              <a:rPr lang="en-US" dirty="0">
                <a:solidFill>
                  <a:schemeClr val="accent1">
                    <a:lumMod val="75000"/>
                  </a:schemeClr>
                </a:solidFill>
                <a:latin typeface="DejaVu Sans"/>
                <a:ea typeface="Kalam Light"/>
                <a:cs typeface="Kalam Light"/>
                <a:sym typeface="Kalam Light"/>
              </a:rPr>
              <a:t> in real situations</a:t>
            </a:r>
          </a:p>
          <a:p>
            <a:pPr marL="647703" lvl="1" indent="-323852">
              <a:buFont typeface="Arial"/>
              <a:buChar char="•"/>
            </a:pPr>
            <a:r>
              <a:rPr lang="en-US" dirty="0">
                <a:solidFill>
                  <a:schemeClr val="accent1">
                    <a:lumMod val="75000"/>
                  </a:schemeClr>
                </a:solidFill>
                <a:latin typeface="DejaVu Sans"/>
                <a:ea typeface="Kalam Light"/>
                <a:cs typeface="Kalam Light"/>
                <a:sym typeface="Kalam Light"/>
              </a:rPr>
              <a:t>explain how they know</a:t>
            </a:r>
          </a:p>
        </p:txBody>
      </p:sp>
      <p:sp>
        <p:nvSpPr>
          <p:cNvPr id="9" name="Rectangle 1">
            <a:extLst>
              <a:ext uri="{FF2B5EF4-FFF2-40B4-BE49-F238E27FC236}">
                <a16:creationId xmlns:a16="http://schemas.microsoft.com/office/drawing/2014/main" id="{98FD07CE-4F7E-4694-8B86-63BF8531AC76}"/>
              </a:ext>
            </a:extLst>
          </p:cNvPr>
          <p:cNvSpPr>
            <a:spLocks noChangeArrowheads="1"/>
          </p:cNvSpPr>
          <p:nvPr/>
        </p:nvSpPr>
        <p:spPr bwMode="auto">
          <a:xfrm>
            <a:off x="0" y="-323165"/>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77B47F52-2F7C-4ED4-B948-8E04C62F7057}"/>
              </a:ext>
            </a:extLst>
          </p:cNvPr>
          <p:cNvPicPr>
            <a:picLocks noChangeAspect="1"/>
          </p:cNvPicPr>
          <p:nvPr/>
        </p:nvPicPr>
        <p:blipFill rotWithShape="1">
          <a:blip r:embed="rId3"/>
          <a:srcRect l="11129" t="15644" r="10668" b="8065"/>
          <a:stretch/>
        </p:blipFill>
        <p:spPr>
          <a:xfrm>
            <a:off x="8257032" y="3020933"/>
            <a:ext cx="2716530" cy="2761480"/>
          </a:xfrm>
          <a:prstGeom prst="ellipse">
            <a:avLst/>
          </a:prstGeom>
        </p:spPr>
      </p:pic>
      <p:pic>
        <p:nvPicPr>
          <p:cNvPr id="12" name="Picture 11">
            <a:extLst>
              <a:ext uri="{FF2B5EF4-FFF2-40B4-BE49-F238E27FC236}">
                <a16:creationId xmlns:a16="http://schemas.microsoft.com/office/drawing/2014/main" id="{79DAF811-3455-4392-940A-A3706E05DD9E}"/>
              </a:ext>
            </a:extLst>
          </p:cNvPr>
          <p:cNvPicPr>
            <a:picLocks noChangeAspect="1"/>
          </p:cNvPicPr>
          <p:nvPr/>
        </p:nvPicPr>
        <p:blipFill>
          <a:blip r:embed="rId4"/>
          <a:stretch>
            <a:fillRect/>
          </a:stretch>
        </p:blipFill>
        <p:spPr>
          <a:xfrm>
            <a:off x="2004823" y="5782413"/>
            <a:ext cx="7880902" cy="1154766"/>
          </a:xfrm>
          <a:prstGeom prst="rect">
            <a:avLst/>
          </a:prstGeom>
        </p:spPr>
      </p:pic>
    </p:spTree>
    <p:extLst>
      <p:ext uri="{BB962C8B-B14F-4D97-AF65-F5344CB8AC3E}">
        <p14:creationId xmlns:p14="http://schemas.microsoft.com/office/powerpoint/2010/main" val="11849029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9BD9B96-E609-4323-A5E7-9996A6CD63C5}"/>
              </a:ext>
            </a:extLst>
          </p:cNvPr>
          <p:cNvSpPr>
            <a:spLocks noGrp="1"/>
          </p:cNvSpPr>
          <p:nvPr/>
        </p:nvSpPr>
        <p:spPr>
          <a:xfrm>
            <a:off x="590550" y="1666494"/>
            <a:ext cx="9858375" cy="628650"/>
          </a:xfrm>
          <a:prstGeom prst="rect">
            <a:avLst/>
          </a:prstGeom>
          <a:noFill/>
          <a:ln w="0">
            <a:noFill/>
          </a:ln>
        </p:spPr>
        <p:txBody>
          <a:bodyPr anchor="ctr">
            <a:normAutofit/>
          </a:bodyPr>
          <a:lstStyle/>
          <a:p>
            <a:pPr algn="l">
              <a:defRPr sz="2775" b="1" i="0">
                <a:solidFill>
                  <a:srgbClr val="123B67"/>
                </a:solidFill>
                <a:latin typeface="DejaVu Sans"/>
                <a:ea typeface="DejaVu Sans"/>
                <a:cs typeface="DejaVu Sans"/>
              </a:defRPr>
            </a:pPr>
            <a:r>
              <a:rPr sz="2775" b="1" i="0" dirty="0">
                <a:solidFill>
                  <a:srgbClr val="123B67"/>
                </a:solidFill>
                <a:latin typeface="DejaVu Sans"/>
                <a:ea typeface="DejaVu Sans"/>
                <a:cs typeface="DejaVu Sans"/>
              </a:rPr>
              <a:t>Forest School</a:t>
            </a:r>
          </a:p>
        </p:txBody>
      </p:sp>
      <p:sp>
        <p:nvSpPr>
          <p:cNvPr id="4" name="Straight Connector 3">
            <a:extLst>
              <a:ext uri="{FF2B5EF4-FFF2-40B4-BE49-F238E27FC236}">
                <a16:creationId xmlns:a16="http://schemas.microsoft.com/office/drawing/2014/main" id="{278F5354-F39F-493F-B8E9-B8BEF79B3CCF}"/>
              </a:ext>
            </a:extLst>
          </p:cNvPr>
          <p:cNvSpPr>
            <a:spLocks noGrp="1"/>
          </p:cNvSpPr>
          <p:nvPr/>
        </p:nvSpPr>
        <p:spPr>
          <a:xfrm>
            <a:off x="663702" y="2295144"/>
            <a:ext cx="1571625" cy="0"/>
          </a:xfrm>
          <a:prstGeom prst="line">
            <a:avLst/>
          </a:prstGeom>
          <a:noFill/>
          <a:ln w="66675">
            <a:solidFill>
              <a:srgbClr val="6EA43A"/>
            </a:solidFill>
          </a:ln>
        </p:spPr>
      </p:sp>
      <p:sp>
        <p:nvSpPr>
          <p:cNvPr id="5" name="Rectangle: Rounded Corners 4">
            <a:extLst>
              <a:ext uri="{FF2B5EF4-FFF2-40B4-BE49-F238E27FC236}">
                <a16:creationId xmlns:a16="http://schemas.microsoft.com/office/drawing/2014/main" id="{34FCD00A-81C8-455C-8A9B-3CB6195000B3}"/>
              </a:ext>
            </a:extLst>
          </p:cNvPr>
          <p:cNvSpPr>
            <a:spLocks noGrp="1"/>
          </p:cNvSpPr>
          <p:nvPr/>
        </p:nvSpPr>
        <p:spPr>
          <a:xfrm>
            <a:off x="663702" y="2485644"/>
            <a:ext cx="10287000" cy="438150"/>
          </a:xfrm>
          <a:prstGeom prst="roundRect">
            <a:avLst>
              <a:gd name="adj" fmla="val 39130"/>
            </a:avLst>
          </a:prstGeom>
          <a:solidFill>
            <a:srgbClr val="F6C641"/>
          </a:solidFill>
          <a:ln w="19050">
            <a:solidFill>
              <a:srgbClr val="6EA43A"/>
            </a:solidFill>
          </a:ln>
        </p:spPr>
        <p:txBody>
          <a:bodyPr anchor="ctr">
            <a:normAutofit/>
          </a:bodyPr>
          <a:lstStyle/>
          <a:p>
            <a:pPr algn="l">
              <a:defRPr sz="1350" b="1" i="0">
                <a:solidFill>
                  <a:srgbClr val="123B67"/>
                </a:solidFill>
                <a:latin typeface="DejaVu Sans"/>
                <a:ea typeface="DejaVu Sans"/>
                <a:cs typeface="DejaVu Sans"/>
              </a:defRPr>
            </a:pPr>
            <a:r>
              <a:rPr sz="1350" b="1" i="0" dirty="0">
                <a:solidFill>
                  <a:srgbClr val="123B67"/>
                </a:solidFill>
                <a:latin typeface="DejaVu Sans"/>
                <a:ea typeface="DejaVu Sans"/>
                <a:cs typeface="DejaVu Sans"/>
              </a:rPr>
              <a:t>DESTINATION: </a:t>
            </a:r>
            <a:r>
              <a:rPr lang="en-US" sz="1350" b="1" dirty="0">
                <a:solidFill>
                  <a:srgbClr val="123B67"/>
                </a:solidFill>
                <a:latin typeface="DejaVu Sans"/>
                <a:ea typeface="DejaVu Sans"/>
                <a:cs typeface="DejaVu Sans"/>
              </a:rPr>
              <a:t>I AM A </a:t>
            </a:r>
            <a:r>
              <a:rPr sz="1350" b="1" i="0" dirty="0">
                <a:solidFill>
                  <a:srgbClr val="123B67"/>
                </a:solidFill>
                <a:latin typeface="DejaVu Sans"/>
                <a:ea typeface="DejaVu Sans"/>
                <a:cs typeface="DejaVu Sans"/>
              </a:rPr>
              <a:t>RESILIENT, INDEPENDENT AND RESPONSIBLE LEARNER</a:t>
            </a:r>
          </a:p>
        </p:txBody>
      </p:sp>
      <p:pic>
        <p:nvPicPr>
          <p:cNvPr id="6" name="Picture 5">
            <a:extLst>
              <a:ext uri="{FF2B5EF4-FFF2-40B4-BE49-F238E27FC236}">
                <a16:creationId xmlns:a16="http://schemas.microsoft.com/office/drawing/2014/main" id="{379936E5-1A97-42B2-87B6-11717EC809DA}"/>
              </a:ext>
            </a:extLst>
          </p:cNvPr>
          <p:cNvPicPr>
            <a:picLocks noChangeAspect="1"/>
          </p:cNvPicPr>
          <p:nvPr/>
        </p:nvPicPr>
        <p:blipFill>
          <a:blip r:embed="rId3"/>
          <a:stretch>
            <a:fillRect/>
          </a:stretch>
        </p:blipFill>
        <p:spPr>
          <a:xfrm>
            <a:off x="1115136" y="3114293"/>
            <a:ext cx="10205136" cy="3168079"/>
          </a:xfrm>
          <a:prstGeom prst="rect">
            <a:avLst/>
          </a:prstGeom>
        </p:spPr>
      </p:pic>
    </p:spTree>
    <p:extLst>
      <p:ext uri="{BB962C8B-B14F-4D97-AF65-F5344CB8AC3E}">
        <p14:creationId xmlns:p14="http://schemas.microsoft.com/office/powerpoint/2010/main" val="14440693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4A7C8FD-1344-49CD-A281-3BBEFA4B0A9E}"/>
              </a:ext>
            </a:extLst>
          </p:cNvPr>
          <p:cNvSpPr>
            <a:spLocks noGrp="1"/>
          </p:cNvSpPr>
          <p:nvPr/>
        </p:nvSpPr>
        <p:spPr>
          <a:xfrm>
            <a:off x="526542" y="1658112"/>
            <a:ext cx="9858375" cy="628650"/>
          </a:xfrm>
          <a:prstGeom prst="rect">
            <a:avLst/>
          </a:prstGeom>
          <a:noFill/>
          <a:ln w="0">
            <a:noFill/>
          </a:ln>
        </p:spPr>
        <p:txBody>
          <a:bodyPr anchor="ctr">
            <a:normAutofit/>
          </a:bodyPr>
          <a:lstStyle/>
          <a:p>
            <a:pPr algn="l">
              <a:defRPr sz="2775" b="1" i="0">
                <a:solidFill>
                  <a:srgbClr val="123B67"/>
                </a:solidFill>
                <a:latin typeface="DejaVu Sans"/>
                <a:ea typeface="DejaVu Sans"/>
                <a:cs typeface="DejaVu Sans"/>
              </a:defRPr>
            </a:pPr>
            <a:r>
              <a:rPr sz="2775" b="1" i="0" dirty="0">
                <a:solidFill>
                  <a:srgbClr val="123B67"/>
                </a:solidFill>
                <a:latin typeface="DejaVu Sans"/>
                <a:ea typeface="DejaVu Sans"/>
                <a:cs typeface="DejaVu Sans"/>
              </a:rPr>
              <a:t>Curiosity Hour</a:t>
            </a:r>
          </a:p>
        </p:txBody>
      </p:sp>
      <p:sp>
        <p:nvSpPr>
          <p:cNvPr id="4" name="Straight Connector 3">
            <a:extLst>
              <a:ext uri="{FF2B5EF4-FFF2-40B4-BE49-F238E27FC236}">
                <a16:creationId xmlns:a16="http://schemas.microsoft.com/office/drawing/2014/main" id="{66E83D43-6C8E-4101-84EA-8ADFEE5776B3}"/>
              </a:ext>
            </a:extLst>
          </p:cNvPr>
          <p:cNvSpPr>
            <a:spLocks noGrp="1"/>
          </p:cNvSpPr>
          <p:nvPr/>
        </p:nvSpPr>
        <p:spPr>
          <a:xfrm>
            <a:off x="627888" y="2286762"/>
            <a:ext cx="1571625" cy="0"/>
          </a:xfrm>
          <a:prstGeom prst="line">
            <a:avLst/>
          </a:prstGeom>
          <a:noFill/>
          <a:ln w="66675">
            <a:solidFill>
              <a:srgbClr val="76518C"/>
            </a:solidFill>
          </a:ln>
        </p:spPr>
      </p:sp>
      <p:sp>
        <p:nvSpPr>
          <p:cNvPr id="5" name="Rectangle: Rounded Corners 4">
            <a:extLst>
              <a:ext uri="{FF2B5EF4-FFF2-40B4-BE49-F238E27FC236}">
                <a16:creationId xmlns:a16="http://schemas.microsoft.com/office/drawing/2014/main" id="{98C27406-0777-4969-9701-C6024ADC01C2}"/>
              </a:ext>
            </a:extLst>
          </p:cNvPr>
          <p:cNvSpPr>
            <a:spLocks noGrp="1"/>
          </p:cNvSpPr>
          <p:nvPr/>
        </p:nvSpPr>
        <p:spPr>
          <a:xfrm>
            <a:off x="627888" y="2477262"/>
            <a:ext cx="10287000" cy="438150"/>
          </a:xfrm>
          <a:prstGeom prst="roundRect">
            <a:avLst>
              <a:gd name="adj" fmla="val 39130"/>
            </a:avLst>
          </a:prstGeom>
          <a:solidFill>
            <a:srgbClr val="F6C641"/>
          </a:solidFill>
          <a:ln w="19050">
            <a:solidFill>
              <a:srgbClr val="76518C"/>
            </a:solidFill>
          </a:ln>
        </p:spPr>
        <p:txBody>
          <a:bodyPr anchor="ctr">
            <a:normAutofit/>
          </a:bodyPr>
          <a:lstStyle/>
          <a:p>
            <a:pPr algn="l">
              <a:defRPr sz="1350" b="1" i="0">
                <a:solidFill>
                  <a:srgbClr val="123B67"/>
                </a:solidFill>
                <a:latin typeface="DejaVu Sans"/>
                <a:ea typeface="DejaVu Sans"/>
                <a:cs typeface="DejaVu Sans"/>
              </a:defRPr>
            </a:pPr>
            <a:r>
              <a:rPr sz="1350" b="1" i="0" dirty="0">
                <a:solidFill>
                  <a:srgbClr val="123B67"/>
                </a:solidFill>
                <a:latin typeface="DejaVu Sans"/>
                <a:ea typeface="DejaVu Sans"/>
                <a:cs typeface="DejaVu Sans"/>
              </a:rPr>
              <a:t>DESTINATION: </a:t>
            </a:r>
            <a:r>
              <a:rPr lang="en-US" sz="1350" b="1" i="0" dirty="0">
                <a:solidFill>
                  <a:srgbClr val="123B67"/>
                </a:solidFill>
                <a:latin typeface="DejaVu Sans"/>
                <a:ea typeface="DejaVu Sans"/>
                <a:cs typeface="DejaVu Sans"/>
              </a:rPr>
              <a:t>I AM A</a:t>
            </a:r>
            <a:r>
              <a:rPr sz="1350" b="1" i="0" dirty="0">
                <a:solidFill>
                  <a:srgbClr val="123B67"/>
                </a:solidFill>
                <a:latin typeface="DejaVu Sans"/>
                <a:ea typeface="DejaVu Sans"/>
                <a:cs typeface="DejaVu Sans"/>
              </a:rPr>
              <a:t> CURIOUS, INDEPENDENT LEARNER</a:t>
            </a:r>
          </a:p>
        </p:txBody>
      </p:sp>
      <p:pic>
        <p:nvPicPr>
          <p:cNvPr id="6" name="Picture 5">
            <a:extLst>
              <a:ext uri="{FF2B5EF4-FFF2-40B4-BE49-F238E27FC236}">
                <a16:creationId xmlns:a16="http://schemas.microsoft.com/office/drawing/2014/main" id="{4773C642-7022-4B9E-95E8-CE333BE8F61A}"/>
              </a:ext>
            </a:extLst>
          </p:cNvPr>
          <p:cNvPicPr>
            <a:picLocks noChangeAspect="1"/>
          </p:cNvPicPr>
          <p:nvPr/>
        </p:nvPicPr>
        <p:blipFill>
          <a:blip r:embed="rId3"/>
          <a:stretch>
            <a:fillRect/>
          </a:stretch>
        </p:blipFill>
        <p:spPr>
          <a:xfrm>
            <a:off x="1344267" y="3105911"/>
            <a:ext cx="9503465" cy="2641641"/>
          </a:xfrm>
          <a:prstGeom prst="rect">
            <a:avLst/>
          </a:prstGeom>
        </p:spPr>
      </p:pic>
    </p:spTree>
    <p:extLst>
      <p:ext uri="{BB962C8B-B14F-4D97-AF65-F5344CB8AC3E}">
        <p14:creationId xmlns:p14="http://schemas.microsoft.com/office/powerpoint/2010/main" val="9732656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4A7C8FD-1344-49CD-A281-3BBEFA4B0A9E}"/>
              </a:ext>
            </a:extLst>
          </p:cNvPr>
          <p:cNvSpPr>
            <a:spLocks noGrp="1"/>
          </p:cNvSpPr>
          <p:nvPr/>
        </p:nvSpPr>
        <p:spPr>
          <a:xfrm>
            <a:off x="526542" y="1658112"/>
            <a:ext cx="9858375" cy="628650"/>
          </a:xfrm>
          <a:prstGeom prst="rect">
            <a:avLst/>
          </a:prstGeom>
          <a:noFill/>
          <a:ln w="0">
            <a:noFill/>
          </a:ln>
        </p:spPr>
        <p:txBody>
          <a:bodyPr anchor="ctr">
            <a:normAutofit/>
          </a:bodyPr>
          <a:lstStyle/>
          <a:p>
            <a:pPr algn="l">
              <a:defRPr sz="2775" b="1" i="0">
                <a:solidFill>
                  <a:srgbClr val="123B67"/>
                </a:solidFill>
                <a:latin typeface="DejaVu Sans"/>
                <a:ea typeface="DejaVu Sans"/>
                <a:cs typeface="DejaVu Sans"/>
              </a:defRPr>
            </a:pPr>
            <a:r>
              <a:rPr lang="en-US" sz="2775" b="1" dirty="0">
                <a:solidFill>
                  <a:srgbClr val="123B67"/>
                </a:solidFill>
                <a:latin typeface="DejaVu Sans"/>
                <a:ea typeface="DejaVu Sans"/>
                <a:cs typeface="DejaVu Sans"/>
              </a:rPr>
              <a:t>Learning Through Provision</a:t>
            </a:r>
            <a:endParaRPr sz="2775" b="1" i="0" dirty="0">
              <a:solidFill>
                <a:srgbClr val="123B67"/>
              </a:solidFill>
              <a:latin typeface="DejaVu Sans"/>
              <a:ea typeface="DejaVu Sans"/>
              <a:cs typeface="DejaVu Sans"/>
            </a:endParaRPr>
          </a:p>
        </p:txBody>
      </p:sp>
      <p:sp>
        <p:nvSpPr>
          <p:cNvPr id="4" name="Straight Connector 3">
            <a:extLst>
              <a:ext uri="{FF2B5EF4-FFF2-40B4-BE49-F238E27FC236}">
                <a16:creationId xmlns:a16="http://schemas.microsoft.com/office/drawing/2014/main" id="{66E83D43-6C8E-4101-84EA-8ADFEE5776B3}"/>
              </a:ext>
            </a:extLst>
          </p:cNvPr>
          <p:cNvSpPr>
            <a:spLocks noGrp="1"/>
          </p:cNvSpPr>
          <p:nvPr/>
        </p:nvSpPr>
        <p:spPr>
          <a:xfrm>
            <a:off x="627888" y="2286762"/>
            <a:ext cx="1571625" cy="0"/>
          </a:xfrm>
          <a:prstGeom prst="line">
            <a:avLst/>
          </a:prstGeom>
          <a:noFill/>
          <a:ln w="66675">
            <a:solidFill>
              <a:srgbClr val="76518C"/>
            </a:solidFill>
          </a:ln>
        </p:spPr>
      </p:sp>
      <p:sp>
        <p:nvSpPr>
          <p:cNvPr id="5" name="Rectangle: Rounded Corners 4">
            <a:extLst>
              <a:ext uri="{FF2B5EF4-FFF2-40B4-BE49-F238E27FC236}">
                <a16:creationId xmlns:a16="http://schemas.microsoft.com/office/drawing/2014/main" id="{98C27406-0777-4969-9701-C6024ADC01C2}"/>
              </a:ext>
            </a:extLst>
          </p:cNvPr>
          <p:cNvSpPr>
            <a:spLocks noGrp="1"/>
          </p:cNvSpPr>
          <p:nvPr/>
        </p:nvSpPr>
        <p:spPr>
          <a:xfrm>
            <a:off x="627888" y="2477262"/>
            <a:ext cx="10287000" cy="438150"/>
          </a:xfrm>
          <a:prstGeom prst="roundRect">
            <a:avLst>
              <a:gd name="adj" fmla="val 39130"/>
            </a:avLst>
          </a:prstGeom>
          <a:solidFill>
            <a:srgbClr val="F6C641"/>
          </a:solidFill>
          <a:ln w="19050">
            <a:solidFill>
              <a:srgbClr val="76518C"/>
            </a:solidFill>
          </a:ln>
        </p:spPr>
        <p:txBody>
          <a:bodyPr anchor="ctr">
            <a:normAutofit/>
          </a:bodyPr>
          <a:lstStyle/>
          <a:p>
            <a:pPr algn="l">
              <a:defRPr sz="1350" b="1" i="0">
                <a:solidFill>
                  <a:srgbClr val="123B67"/>
                </a:solidFill>
                <a:latin typeface="DejaVu Sans"/>
                <a:ea typeface="DejaVu Sans"/>
                <a:cs typeface="DejaVu Sans"/>
              </a:defRPr>
            </a:pPr>
            <a:r>
              <a:rPr sz="1350" b="1" i="0" dirty="0">
                <a:solidFill>
                  <a:srgbClr val="123B67"/>
                </a:solidFill>
                <a:latin typeface="DejaVu Sans"/>
                <a:ea typeface="DejaVu Sans"/>
                <a:cs typeface="DejaVu Sans"/>
              </a:rPr>
              <a:t>DESTINATION: </a:t>
            </a:r>
            <a:r>
              <a:rPr lang="en-US" sz="1350" b="1" i="0" dirty="0">
                <a:solidFill>
                  <a:srgbClr val="123B67"/>
                </a:solidFill>
                <a:latin typeface="DejaVu Sans"/>
                <a:ea typeface="DejaVu Sans"/>
                <a:cs typeface="DejaVu Sans"/>
              </a:rPr>
              <a:t>I CAN USE WHAT I KNOW</a:t>
            </a:r>
            <a:endParaRPr sz="1350" b="1" i="0" dirty="0">
              <a:solidFill>
                <a:srgbClr val="123B67"/>
              </a:solidFill>
              <a:latin typeface="DejaVu Sans"/>
              <a:ea typeface="DejaVu Sans"/>
              <a:cs typeface="DejaVu Sans"/>
            </a:endParaRPr>
          </a:p>
        </p:txBody>
      </p:sp>
      <p:pic>
        <p:nvPicPr>
          <p:cNvPr id="3" name="Picture 2">
            <a:extLst>
              <a:ext uri="{FF2B5EF4-FFF2-40B4-BE49-F238E27FC236}">
                <a16:creationId xmlns:a16="http://schemas.microsoft.com/office/drawing/2014/main" id="{19517590-2F11-4D30-B28D-9A290DD12A55}"/>
              </a:ext>
            </a:extLst>
          </p:cNvPr>
          <p:cNvPicPr>
            <a:picLocks noChangeAspect="1"/>
          </p:cNvPicPr>
          <p:nvPr/>
        </p:nvPicPr>
        <p:blipFill>
          <a:blip r:embed="rId3"/>
          <a:stretch>
            <a:fillRect/>
          </a:stretch>
        </p:blipFill>
        <p:spPr>
          <a:xfrm>
            <a:off x="1537716" y="3033221"/>
            <a:ext cx="9116568" cy="3598646"/>
          </a:xfrm>
          <a:prstGeom prst="rect">
            <a:avLst/>
          </a:prstGeom>
        </p:spPr>
      </p:pic>
    </p:spTree>
    <p:extLst>
      <p:ext uri="{BB962C8B-B14F-4D97-AF65-F5344CB8AC3E}">
        <p14:creationId xmlns:p14="http://schemas.microsoft.com/office/powerpoint/2010/main" val="1060300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641199-0A54-4F17-8E41-F3749159834E}"/>
              </a:ext>
            </a:extLst>
          </p:cNvPr>
          <p:cNvSpPr>
            <a:spLocks noGrp="1"/>
          </p:cNvSpPr>
          <p:nvPr/>
        </p:nvSpPr>
        <p:spPr>
          <a:xfrm>
            <a:off x="590550" y="1684782"/>
            <a:ext cx="9858375" cy="628650"/>
          </a:xfrm>
          <a:prstGeom prst="rect">
            <a:avLst/>
          </a:prstGeom>
          <a:noFill/>
          <a:ln w="0">
            <a:noFill/>
          </a:ln>
        </p:spPr>
        <p:txBody>
          <a:bodyPr anchor="ctr">
            <a:normAutofit/>
          </a:bodyPr>
          <a:lstStyle/>
          <a:p>
            <a:pPr algn="l">
              <a:defRPr sz="2775" b="1" i="0">
                <a:solidFill>
                  <a:srgbClr val="123B67"/>
                </a:solidFill>
                <a:latin typeface="DejaVu Sans"/>
                <a:ea typeface="DejaVu Sans"/>
                <a:cs typeface="DejaVu Sans"/>
              </a:defRPr>
            </a:pPr>
            <a:r>
              <a:rPr sz="2775" b="1" i="0" dirty="0">
                <a:solidFill>
                  <a:srgbClr val="123B67"/>
                </a:solidFill>
                <a:latin typeface="DejaVu Sans"/>
                <a:ea typeface="DejaVu Sans"/>
                <a:cs typeface="DejaVu Sans"/>
              </a:rPr>
              <a:t>Families are part of the journey</a:t>
            </a:r>
          </a:p>
        </p:txBody>
      </p:sp>
      <p:sp>
        <p:nvSpPr>
          <p:cNvPr id="3" name="Straight Connector 2">
            <a:extLst>
              <a:ext uri="{FF2B5EF4-FFF2-40B4-BE49-F238E27FC236}">
                <a16:creationId xmlns:a16="http://schemas.microsoft.com/office/drawing/2014/main" id="{B8172448-9F1D-4981-87D8-E433C3D20AD6}"/>
              </a:ext>
            </a:extLst>
          </p:cNvPr>
          <p:cNvSpPr>
            <a:spLocks noGrp="1"/>
          </p:cNvSpPr>
          <p:nvPr/>
        </p:nvSpPr>
        <p:spPr>
          <a:xfrm>
            <a:off x="682752" y="2350770"/>
            <a:ext cx="1571625" cy="0"/>
          </a:xfrm>
          <a:prstGeom prst="line">
            <a:avLst/>
          </a:prstGeom>
          <a:noFill/>
          <a:ln w="66675">
            <a:solidFill>
              <a:srgbClr val="EA8A28"/>
            </a:solidFill>
          </a:ln>
        </p:spPr>
      </p:sp>
      <p:pic>
        <p:nvPicPr>
          <p:cNvPr id="4" name="Picture 3">
            <a:extLst>
              <a:ext uri="{FF2B5EF4-FFF2-40B4-BE49-F238E27FC236}">
                <a16:creationId xmlns:a16="http://schemas.microsoft.com/office/drawing/2014/main" id="{A647D5F3-6CD7-4639-A647-95983872FA42}"/>
              </a:ext>
            </a:extLst>
          </p:cNvPr>
          <p:cNvPicPr>
            <a:picLocks noChangeAspect="1"/>
          </p:cNvPicPr>
          <p:nvPr/>
        </p:nvPicPr>
        <p:blipFill>
          <a:blip r:embed="rId3"/>
          <a:stretch>
            <a:fillRect/>
          </a:stretch>
        </p:blipFill>
        <p:spPr>
          <a:xfrm>
            <a:off x="960899" y="2576900"/>
            <a:ext cx="10270202" cy="3220396"/>
          </a:xfrm>
          <a:prstGeom prst="rect">
            <a:avLst/>
          </a:prstGeom>
        </p:spPr>
      </p:pic>
    </p:spTree>
    <p:extLst>
      <p:ext uri="{BB962C8B-B14F-4D97-AF65-F5344CB8AC3E}">
        <p14:creationId xmlns:p14="http://schemas.microsoft.com/office/powerpoint/2010/main" val="38888211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srcRect t="27" b="27"/>
          <a:stretch>
            <a:fillRect/>
          </a:stretch>
        </p:blipFill>
        <p:spPr>
          <a:xfrm>
            <a:off x="0" y="0"/>
            <a:ext cx="12192000" cy="6858000"/>
          </a:xfrm>
          <a:prstGeom prst="rect">
            <a:avLst/>
          </a:prstGeom>
        </p:spPr>
      </p:pic>
      <p:sp>
        <p:nvSpPr>
          <p:cNvPr id="3" name="Rectangle 2">
            <a:extLst>
              <a:ext uri="{FF2B5EF4-FFF2-40B4-BE49-F238E27FC236}">
                <a16:creationId xmlns:a16="http://schemas.microsoft.com/office/drawing/2014/main" id="{96AED1B6-095F-4F6F-AD4D-174A97CFE795}"/>
              </a:ext>
            </a:extLst>
          </p:cNvPr>
          <p:cNvSpPr>
            <a:spLocks noGrp="1"/>
          </p:cNvSpPr>
          <p:nvPr/>
        </p:nvSpPr>
        <p:spPr>
          <a:xfrm>
            <a:off x="1809750" y="1657350"/>
            <a:ext cx="8572500" cy="685800"/>
          </a:xfrm>
          <a:prstGeom prst="rect">
            <a:avLst/>
          </a:prstGeom>
          <a:noFill/>
          <a:ln w="0">
            <a:noFill/>
          </a:ln>
        </p:spPr>
        <p:txBody>
          <a:bodyPr anchor="ctr">
            <a:normAutofit/>
          </a:bodyPr>
          <a:lstStyle/>
          <a:p>
            <a:pPr algn="ctr">
              <a:defRPr sz="3450" b="1" i="0">
                <a:solidFill>
                  <a:srgbClr val="123B67"/>
                </a:solidFill>
                <a:latin typeface="DejaVu Sans"/>
                <a:ea typeface="DejaVu Sans"/>
                <a:cs typeface="DejaVu Sans"/>
              </a:defRPr>
            </a:pPr>
            <a:r>
              <a:rPr sz="3450" b="1" i="0">
                <a:solidFill>
                  <a:srgbClr val="123B67"/>
                </a:solidFill>
                <a:latin typeface="DejaVu Sans"/>
                <a:ea typeface="DejaVu Sans"/>
                <a:cs typeface="DejaVu Sans"/>
              </a:rPr>
              <a:t>OUR DESTINATION</a:t>
            </a:r>
          </a:p>
        </p:txBody>
      </p:sp>
      <p:sp>
        <p:nvSpPr>
          <p:cNvPr id="4" name="Rectangle 3">
            <a:extLst>
              <a:ext uri="{FF2B5EF4-FFF2-40B4-BE49-F238E27FC236}">
                <a16:creationId xmlns:a16="http://schemas.microsoft.com/office/drawing/2014/main" id="{A8C12256-A4BB-4718-A822-CA23A423D196}"/>
              </a:ext>
            </a:extLst>
          </p:cNvPr>
          <p:cNvSpPr>
            <a:spLocks noGrp="1"/>
          </p:cNvSpPr>
          <p:nvPr/>
        </p:nvSpPr>
        <p:spPr>
          <a:xfrm>
            <a:off x="1809750" y="2571750"/>
            <a:ext cx="8572500" cy="533400"/>
          </a:xfrm>
          <a:prstGeom prst="rect">
            <a:avLst/>
          </a:prstGeom>
          <a:noFill/>
          <a:ln w="0">
            <a:noFill/>
          </a:ln>
        </p:spPr>
        <p:txBody>
          <a:bodyPr anchor="ctr">
            <a:normAutofit/>
          </a:bodyPr>
          <a:lstStyle/>
          <a:p>
            <a:pPr algn="ctr">
              <a:defRPr sz="2325" b="1" i="0">
                <a:solidFill>
                  <a:srgbClr val="D73343"/>
                </a:solidFill>
                <a:latin typeface="DejaVu Sans"/>
                <a:ea typeface="DejaVu Sans"/>
                <a:cs typeface="DejaVu Sans"/>
              </a:defRPr>
            </a:pPr>
            <a:r>
              <a:rPr sz="2325" b="1" i="0">
                <a:solidFill>
                  <a:srgbClr val="D73343"/>
                </a:solidFill>
                <a:latin typeface="DejaVu Sans"/>
                <a:ea typeface="DejaVu Sans"/>
                <a:cs typeface="DejaVu Sans"/>
              </a:rPr>
              <a:t>Happy   Curious   Confident</a:t>
            </a:r>
          </a:p>
        </p:txBody>
      </p:sp>
      <p:sp>
        <p:nvSpPr>
          <p:cNvPr id="5" name="Rectangle 4">
            <a:extLst>
              <a:ext uri="{FF2B5EF4-FFF2-40B4-BE49-F238E27FC236}">
                <a16:creationId xmlns:a16="http://schemas.microsoft.com/office/drawing/2014/main" id="{D9061E06-4FDB-4C6A-837E-370A91065715}"/>
              </a:ext>
            </a:extLst>
          </p:cNvPr>
          <p:cNvSpPr>
            <a:spLocks noGrp="1"/>
          </p:cNvSpPr>
          <p:nvPr/>
        </p:nvSpPr>
        <p:spPr>
          <a:xfrm>
            <a:off x="1809750" y="3143250"/>
            <a:ext cx="8572500" cy="533400"/>
          </a:xfrm>
          <a:prstGeom prst="rect">
            <a:avLst/>
          </a:prstGeom>
          <a:noFill/>
          <a:ln w="0">
            <a:noFill/>
          </a:ln>
        </p:spPr>
        <p:txBody>
          <a:bodyPr anchor="ctr">
            <a:normAutofit/>
          </a:bodyPr>
          <a:lstStyle/>
          <a:p>
            <a:pPr algn="ctr">
              <a:defRPr sz="2325" b="1" i="0">
                <a:solidFill>
                  <a:srgbClr val="6EA43A"/>
                </a:solidFill>
                <a:latin typeface="DejaVu Sans"/>
                <a:ea typeface="DejaVu Sans"/>
                <a:cs typeface="DejaVu Sans"/>
              </a:defRPr>
            </a:pPr>
            <a:r>
              <a:rPr sz="2325" b="1" i="0">
                <a:solidFill>
                  <a:srgbClr val="6EA43A"/>
                </a:solidFill>
                <a:latin typeface="DejaVu Sans"/>
                <a:ea typeface="DejaVu Sans"/>
                <a:cs typeface="DejaVu Sans"/>
              </a:rPr>
              <a:t>Independent   Resilient</a:t>
            </a:r>
          </a:p>
        </p:txBody>
      </p:sp>
      <p:sp>
        <p:nvSpPr>
          <p:cNvPr id="6" name="Rectangle: Rounded Corners 5">
            <a:extLst>
              <a:ext uri="{FF2B5EF4-FFF2-40B4-BE49-F238E27FC236}">
                <a16:creationId xmlns:a16="http://schemas.microsoft.com/office/drawing/2014/main" id="{0AE72613-7615-4925-A60A-C58CB1EC92EB}"/>
              </a:ext>
            </a:extLst>
          </p:cNvPr>
          <p:cNvSpPr>
            <a:spLocks noGrp="1"/>
          </p:cNvSpPr>
          <p:nvPr/>
        </p:nvSpPr>
        <p:spPr>
          <a:xfrm>
            <a:off x="2524125" y="3962400"/>
            <a:ext cx="7143750" cy="609600"/>
          </a:xfrm>
          <a:prstGeom prst="roundRect">
            <a:avLst>
              <a:gd name="adj" fmla="val 37500"/>
            </a:avLst>
          </a:prstGeom>
          <a:solidFill>
            <a:srgbClr val="FFFDF4"/>
          </a:solidFill>
          <a:ln w="28575">
            <a:solidFill>
              <a:srgbClr val="F6C641"/>
            </a:solidFill>
          </a:ln>
        </p:spPr>
        <p:txBody>
          <a:bodyPr anchor="ctr">
            <a:normAutofit/>
          </a:bodyPr>
          <a:lstStyle/>
          <a:p>
            <a:pPr algn="ctr">
              <a:defRPr sz="2475" b="1" i="0">
                <a:solidFill>
                  <a:srgbClr val="123B67"/>
                </a:solidFill>
                <a:latin typeface="DejaVu Sans"/>
                <a:ea typeface="DejaVu Sans"/>
                <a:cs typeface="DejaVu Sans"/>
              </a:defRPr>
            </a:pPr>
            <a:r>
              <a:rPr sz="2475" b="1" i="0">
                <a:solidFill>
                  <a:srgbClr val="123B67"/>
                </a:solidFill>
                <a:latin typeface="DejaVu Sans"/>
                <a:ea typeface="DejaVu Sans"/>
                <a:cs typeface="DejaVu Sans"/>
              </a:rPr>
              <a:t>Ready for what comes next</a:t>
            </a:r>
          </a:p>
        </p:txBody>
      </p:sp>
      <p:sp>
        <p:nvSpPr>
          <p:cNvPr id="7" name="Rectangle 6">
            <a:extLst>
              <a:ext uri="{FF2B5EF4-FFF2-40B4-BE49-F238E27FC236}">
                <a16:creationId xmlns:a16="http://schemas.microsoft.com/office/drawing/2014/main" id="{45D87121-D2A0-478D-A131-A114D1CD4A53}"/>
              </a:ext>
            </a:extLst>
          </p:cNvPr>
          <p:cNvSpPr>
            <a:spLocks noGrp="1"/>
          </p:cNvSpPr>
          <p:nvPr/>
        </p:nvSpPr>
        <p:spPr>
          <a:xfrm>
            <a:off x="3095625" y="4762500"/>
            <a:ext cx="6000750" cy="457200"/>
          </a:xfrm>
          <a:prstGeom prst="rect">
            <a:avLst/>
          </a:prstGeom>
          <a:noFill/>
          <a:ln w="0">
            <a:noFill/>
          </a:ln>
        </p:spPr>
        <p:txBody>
          <a:bodyPr anchor="ctr">
            <a:normAutofit/>
          </a:bodyPr>
          <a:lstStyle/>
          <a:p>
            <a:pPr algn="ctr">
              <a:defRPr sz="1800" b="0" i="1">
                <a:solidFill>
                  <a:srgbClr val="76518C"/>
                </a:solidFill>
                <a:latin typeface="DejaVu Sans"/>
                <a:ea typeface="DejaVu Sans"/>
                <a:cs typeface="DejaVu Sans"/>
              </a:defRPr>
            </a:pPr>
            <a:r>
              <a:rPr sz="1800" b="0" i="1" dirty="0">
                <a:solidFill>
                  <a:srgbClr val="76518C"/>
                </a:solidFill>
                <a:latin typeface="DejaVu Sans"/>
                <a:ea typeface="DejaVu Sans"/>
                <a:cs typeface="DejaVu Sans"/>
              </a:rPr>
              <a:t>That is our Year R curriculum.</a:t>
            </a:r>
          </a:p>
        </p:txBody>
      </p:sp>
      <p:sp>
        <p:nvSpPr>
          <p:cNvPr id="8" name="Rectangle: Rounded Corners 7">
            <a:extLst>
              <a:ext uri="{FF2B5EF4-FFF2-40B4-BE49-F238E27FC236}">
                <a16:creationId xmlns:a16="http://schemas.microsoft.com/office/drawing/2014/main" id="{C48663FF-018E-46DD-8112-724810D8D774}"/>
              </a:ext>
            </a:extLst>
          </p:cNvPr>
          <p:cNvSpPr>
            <a:spLocks noGrp="1"/>
          </p:cNvSpPr>
          <p:nvPr/>
        </p:nvSpPr>
        <p:spPr>
          <a:xfrm>
            <a:off x="4905375" y="5505450"/>
            <a:ext cx="2381250" cy="419100"/>
          </a:xfrm>
          <a:prstGeom prst="roundRect">
            <a:avLst>
              <a:gd name="adj" fmla="val 40909"/>
            </a:avLst>
          </a:prstGeom>
          <a:solidFill>
            <a:srgbClr val="D73343"/>
          </a:solidFill>
          <a:ln w="19050">
            <a:solidFill>
              <a:srgbClr val="FFFFFF"/>
            </a:solidFill>
          </a:ln>
        </p:spPr>
        <p:txBody>
          <a:bodyPr anchor="ctr">
            <a:normAutofit fontScale="86435" lnSpcReduction="10000"/>
          </a:bodyPr>
          <a:lstStyle/>
          <a:p>
            <a:pPr algn="ctr">
              <a:defRPr sz="1725" b="1" i="0">
                <a:solidFill>
                  <a:srgbClr val="FFFFFF"/>
                </a:solidFill>
                <a:latin typeface="DejaVu Sans"/>
                <a:ea typeface="DejaVu Sans"/>
                <a:cs typeface="DejaVu Sans"/>
              </a:defRPr>
            </a:pPr>
            <a:r>
              <a:rPr sz="1725" b="1" i="0" dirty="0">
                <a:solidFill>
                  <a:srgbClr val="FFFFFF"/>
                </a:solidFill>
                <a:latin typeface="DejaVu Sans"/>
                <a:ea typeface="DejaVu Sans"/>
                <a:cs typeface="DejaVu Sans"/>
              </a:rPr>
              <a:t>Questions</a:t>
            </a:r>
          </a:p>
        </p:txBody>
      </p:sp>
      <p:pic>
        <p:nvPicPr>
          <p:cNvPr id="11" name="Picture 10">
            <a:extLst>
              <a:ext uri="{FF2B5EF4-FFF2-40B4-BE49-F238E27FC236}">
                <a16:creationId xmlns:a16="http://schemas.microsoft.com/office/drawing/2014/main" id="{A36946C4-5C82-44A6-8CEB-B17EC65CEBC7}"/>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29437" b="61530" l="80981" r="98864">
                        <a14:foregroundMark x1="81340" y1="41233" x2="80981" y2="45165"/>
                        <a14:foregroundMark x1="85885" y1="60468" x2="85885" y2="60468"/>
                        <a14:foregroundMark x1="98385" y1="38470" x2="98864" y2="42827"/>
                        <a14:foregroundMark x1="90371" y1="61530" x2="87022" y2="60043"/>
                      </a14:backgroundRemoval>
                    </a14:imgEffect>
                  </a14:imgLayer>
                </a14:imgProps>
              </a:ext>
              <a:ext uri="{28A0092B-C50C-407E-A947-70E740481C1C}">
                <a14:useLocalDpi xmlns:a14="http://schemas.microsoft.com/office/drawing/2010/main" val="0"/>
              </a:ext>
            </a:extLst>
          </a:blip>
          <a:srcRect l="79864" t="26001" b="37222"/>
          <a:stretch/>
        </p:blipFill>
        <p:spPr>
          <a:xfrm>
            <a:off x="10570464" y="0"/>
            <a:ext cx="1621536" cy="1554735"/>
          </a:xfrm>
          <a:prstGeom prst="rect">
            <a:avLst/>
          </a:prstGeom>
        </p:spPr>
      </p:pic>
    </p:spTree>
    <p:extLst>
      <p:ext uri="{BB962C8B-B14F-4D97-AF65-F5344CB8AC3E}">
        <p14:creationId xmlns:p14="http://schemas.microsoft.com/office/powerpoint/2010/main" val="2077687550"/>
      </p:ext>
    </p:extLst>
  </p:cSld>
  <p:clrMapOvr>
    <a:masterClrMapping/>
  </p:clrMapOvr>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100</TotalTime>
  <Words>2834</Words>
  <Application>Microsoft Office PowerPoint</Application>
  <DocSecurity>0</DocSecurity>
  <PresentationFormat>Widescreen</PresentationFormat>
  <Paragraphs>246</Paragraphs>
  <Slides>29</Slides>
  <Notes>21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Arial</vt:lpstr>
      <vt:lpstr>Calibri</vt:lpstr>
      <vt:lpstr>DejaVu Sans</vt:lpstr>
      <vt:lpstr>Kalam Light</vt:lpstr>
      <vt:lpstr>Wingdings</vt:lpstr>
      <vt:lpstr>ChatGPT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Walnut Exporter</dc:creator>
  <cp:lastModifiedBy>J Bird</cp:lastModifiedBy>
  <cp:revision>14</cp:revision>
  <dcterms:created xsi:type="dcterms:W3CDTF">2026-09-20T16:45:14Z</dcterms:created>
  <dcterms:modified xsi:type="dcterms:W3CDTF">2026-11-06T10:26:36Z</dcterms:modified>
</cp:coreProperties>
</file>