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3" r:id="rId1"/>
  </p:sldMasterIdLst>
  <p:notesMasterIdLst>
    <p:notesMasterId r:id="rId33"/>
  </p:notesMasterIdLst>
  <p:sldIdLst>
    <p:sldId id="256" r:id="rId2"/>
    <p:sldId id="280" r:id="rId3"/>
    <p:sldId id="278" r:id="rId4"/>
    <p:sldId id="286" r:id="rId5"/>
    <p:sldId id="265" r:id="rId6"/>
    <p:sldId id="275" r:id="rId7"/>
    <p:sldId id="297" r:id="rId8"/>
    <p:sldId id="271" r:id="rId9"/>
    <p:sldId id="289" r:id="rId10"/>
    <p:sldId id="330" r:id="rId11"/>
    <p:sldId id="294" r:id="rId12"/>
    <p:sldId id="298" r:id="rId13"/>
    <p:sldId id="299" r:id="rId14"/>
    <p:sldId id="304" r:id="rId15"/>
    <p:sldId id="257" r:id="rId16"/>
    <p:sldId id="305" r:id="rId17"/>
    <p:sldId id="306" r:id="rId18"/>
    <p:sldId id="281" r:id="rId19"/>
    <p:sldId id="290" r:id="rId20"/>
    <p:sldId id="258" r:id="rId21"/>
    <p:sldId id="322" r:id="rId22"/>
    <p:sldId id="259" r:id="rId23"/>
    <p:sldId id="260" r:id="rId24"/>
    <p:sldId id="261" r:id="rId25"/>
    <p:sldId id="262" r:id="rId26"/>
    <p:sldId id="263" r:id="rId27"/>
    <p:sldId id="316" r:id="rId28"/>
    <p:sldId id="317" r:id="rId29"/>
    <p:sldId id="318" r:id="rId30"/>
    <p:sldId id="319" r:id="rId31"/>
    <p:sldId id="320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45" autoAdjust="0"/>
    <p:restoredTop sz="94660"/>
  </p:normalViewPr>
  <p:slideViewPr>
    <p:cSldViewPr>
      <p:cViewPr varScale="1">
        <p:scale>
          <a:sx n="108" d="100"/>
          <a:sy n="108" d="100"/>
        </p:scale>
        <p:origin x="190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58F9F9-DFE1-4F36-AFBE-883D2E4FA3B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79F826-6A5F-4EEF-A6C8-CDFD8047F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117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79F826-6A5F-4EEF-A6C8-CDFD8047F3F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1762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1" y="2222623"/>
            <a:ext cx="5917679" cy="2554983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866441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76937" y="1828799"/>
            <a:ext cx="990599" cy="228659"/>
          </a:xfrm>
        </p:spPr>
        <p:txBody>
          <a:bodyPr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AF755396-78B2-4CB2-A51E-A0B1492FD9C7}" type="datetimeFigureOut">
              <a:rPr lang="en-US" smtClean="0"/>
              <a:pPr>
                <a:defRPr/>
              </a:pPr>
              <a:t>9/15/2026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10" y="3264407"/>
            <a:ext cx="3859795" cy="228659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A58DE7C3-1F81-4907-AB10-8D84636B6B1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515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09C9BF-13CE-4EE8-B2A8-7569EC668FCE}" type="datetimeFigureOut">
              <a:rPr lang="en-US" smtClean="0"/>
              <a:pPr>
                <a:defRPr/>
              </a:pPr>
              <a:t>9/15/2026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2A218C5E-31F1-48BC-A95F-6A6740057EA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728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9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 bwMode="gray"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2257588"/>
            <a:ext cx="3101765" cy="3020343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7"/>
            <a:ext cx="3054653" cy="302034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F2CB34-F39B-4920-BA69-BCE4544EEF70}" type="datetimeFigureOut">
              <a:rPr lang="en-US" smtClean="0"/>
              <a:pPr>
                <a:defRPr/>
              </a:pPr>
              <a:t>9/15/2026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738039" y="7605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E49C7A40-E6A4-49D0-90E7-804F2947035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575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199"/>
            <a:ext cx="3636980" cy="353060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0" y="2489199"/>
            <a:ext cx="3636981" cy="35306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C5FAFD-71D2-40C7-875B-3085E8051117}" type="datetimeFigureOut">
              <a:rPr lang="en-US" smtClean="0"/>
              <a:pPr>
                <a:defRPr/>
              </a:pPr>
              <a:t>9/15/2026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2E2F4F62-8DBE-47C8-9659-E3FE8AF3706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911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94298"/>
            <a:ext cx="3636980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39" y="3253588"/>
            <a:ext cx="3636981" cy="276621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7B3679-3F80-4885-9932-16998EBF3D0D}" type="datetimeFigureOut">
              <a:rPr lang="en-US" smtClean="0"/>
              <a:pPr>
                <a:defRPr/>
              </a:pPr>
              <a:t>9/15/2026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CA7101D5-9A51-406F-A64B-0EC8F354F93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373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721BFD-F2D6-4A9E-9EC1-3A4273F8729F}" type="datetimeFigureOut">
              <a:rPr lang="en-US" smtClean="0"/>
              <a:pPr>
                <a:defRPr/>
              </a:pPr>
              <a:t>9/15/2026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5D453398-40E3-4D20-BAC5-26FCDCAED78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653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512239-956D-4615-B7C8-032C8BF3516C}" type="datetimeFigureOut">
              <a:rPr lang="en-US" smtClean="0"/>
              <a:pPr>
                <a:defRPr/>
              </a:pPr>
              <a:t>9/15/2026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948A496-B889-4F26-9DA4-C937C3C4405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189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89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1182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3086845"/>
            <a:ext cx="2712589" cy="2938036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07EECF-5CCD-4549-BC18-F7A9EEA6A317}" type="datetimeFigureOut">
              <a:rPr lang="en-US" smtClean="0"/>
              <a:pPr>
                <a:defRPr/>
              </a:pPr>
              <a:t>9/15/2026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956EB4F-EFA8-43C4-9BED-4C2E92F268C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305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1591" y="1340000"/>
            <a:ext cx="3001938" cy="161619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51591" y="3086100"/>
            <a:ext cx="3001938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CD6DADA-1329-4EC0-9992-502AE6322AC5}" type="datetimeFigureOut">
              <a:rPr lang="en-US" smtClean="0"/>
              <a:pPr>
                <a:defRPr/>
              </a:pPr>
              <a:t>9/15/2026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2428FEF-0D70-4468-B664-0638EE339C3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968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9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5" y="4961453"/>
            <a:ext cx="6422002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3" y="5528191"/>
            <a:ext cx="6422003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9/15/2026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323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7101"/>
            <a:ext cx="6422004" cy="1692720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8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9/15/2026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8614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2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12" name="TextBox 11"/>
          <p:cNvSpPr txBox="1"/>
          <p:nvPr/>
        </p:nvSpPr>
        <p:spPr bwMode="gray">
          <a:xfrm>
            <a:off x="7033422" y="2898648"/>
            <a:ext cx="6605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8000" dirty="0"/>
              <a:t>”</a:t>
            </a:r>
          </a:p>
        </p:txBody>
      </p:sp>
      <p:sp>
        <p:nvSpPr>
          <p:cNvPr id="11" name="TextBox 10"/>
          <p:cNvSpPr txBox="1"/>
          <p:nvPr/>
        </p:nvSpPr>
        <p:spPr bwMode="gray">
          <a:xfrm>
            <a:off x="651683" y="589767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80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58" y="903421"/>
            <a:ext cx="6160385" cy="2895658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9" y="3809278"/>
            <a:ext cx="5646142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5"/>
            <a:ext cx="6422005" cy="1024065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9/15/2026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1647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2057400"/>
            <a:ext cx="6422004" cy="2095500"/>
          </a:xfrm>
        </p:spPr>
        <p:txBody>
          <a:bodyPr anchor="b"/>
          <a:lstStyle>
            <a:lvl1pPr algn="l">
              <a:defRPr sz="36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9/15/2026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9911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2305"/>
            <a:ext cx="6423592" cy="71466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2489200"/>
            <a:ext cx="2313433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5"/>
            <a:ext cx="2313432" cy="2877714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8472" y="2489200"/>
            <a:ext cx="232675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2" y="3147165"/>
            <a:ext cx="2326749" cy="2869878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63820" y="2489201"/>
            <a:ext cx="231374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3821" y="3147164"/>
            <a:ext cx="2313740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9/15/2026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8617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7101"/>
            <a:ext cx="6423592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461" y="4180095"/>
            <a:ext cx="229904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2743" y="2486221"/>
            <a:ext cx="2021456" cy="1450321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1"/>
          </p:nvPr>
        </p:nvSpPr>
        <p:spPr>
          <a:xfrm>
            <a:off x="881461" y="4837558"/>
            <a:ext cx="2298410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4318" y="4179596"/>
            <a:ext cx="231779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16"/>
          </p:nvPr>
        </p:nvSpPr>
        <p:spPr>
          <a:xfrm>
            <a:off x="3550622" y="2509453"/>
            <a:ext cx="2025182" cy="142708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04318" y="4837558"/>
            <a:ext cx="2330903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63821" y="4179595"/>
            <a:ext cx="229949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17"/>
          </p:nvPr>
        </p:nvSpPr>
        <p:spPr>
          <a:xfrm>
            <a:off x="6104946" y="2509453"/>
            <a:ext cx="2018839" cy="142708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63821" y="4837558"/>
            <a:ext cx="229949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9/15/2026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3166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6AE4C5-1BA1-44D8-8628-668FD0BD9CB4}" type="datetimeFigureOut">
              <a:rPr lang="en-US" smtClean="0"/>
              <a:pPr>
                <a:defRPr/>
              </a:pPr>
              <a:t>9/15/2026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7EE11A93-6E07-4190-AFFD-47CD5BF60BA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1596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8"/>
            <p:cNvSpPr/>
            <p:nvPr/>
          </p:nvSpPr>
          <p:spPr bwMode="gray">
            <a:xfrm rot="5400000">
              <a:off x="1299309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414867" y="402165"/>
              <a:ext cx="46105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68970" y="1447799"/>
            <a:ext cx="1077347" cy="457199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440" y="1447799"/>
            <a:ext cx="4417234" cy="45720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E5645F-9E08-4DB8-A077-3EB1D317E7D7}" type="datetimeFigureOut">
              <a:rPr lang="en-US" smtClean="0"/>
              <a:pPr>
                <a:defRPr/>
              </a:pPr>
              <a:t>9/15/2026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17670C6-9E25-4FE8-8AF1-6C9D60BB431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238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18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3202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2489200"/>
            <a:ext cx="6343201" cy="353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39638" y="6365499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9/15/2026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8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68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  <p:sldLayoutId id="2147483856" r:id="rId13"/>
    <p:sldLayoutId id="2147483857" r:id="rId14"/>
    <p:sldLayoutId id="2147483858" r:id="rId15"/>
    <p:sldLayoutId id="2147483859" r:id="rId16"/>
    <p:sldLayoutId id="214748386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nationalstrategies.standards.dcsf.gov.uk/strands/34759/34265/110212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6176" y="2420888"/>
            <a:ext cx="7851648" cy="1828801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Year 2  curriculum  presentation for </a:t>
            </a:r>
            <a:br>
              <a:rPr lang="en-GB" dirty="0"/>
            </a:br>
            <a:r>
              <a:rPr lang="en-GB" dirty="0"/>
              <a:t>parents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English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6441" y="2489200"/>
            <a:ext cx="7305959" cy="353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The National Curriculum for English consists of - </a:t>
            </a:r>
          </a:p>
          <a:p>
            <a:r>
              <a:rPr lang="en-GB" sz="2400" dirty="0"/>
              <a:t>Reading</a:t>
            </a:r>
          </a:p>
          <a:p>
            <a:r>
              <a:rPr lang="en-GB" sz="2400" dirty="0"/>
              <a:t>Writing</a:t>
            </a:r>
          </a:p>
          <a:p>
            <a:r>
              <a:rPr lang="en-GB" sz="2400" dirty="0"/>
              <a:t>Spelling</a:t>
            </a:r>
          </a:p>
          <a:p>
            <a:r>
              <a:rPr lang="en-GB" sz="2400" dirty="0"/>
              <a:t>Speaking and Listening</a:t>
            </a:r>
          </a:p>
          <a:p>
            <a:r>
              <a:rPr lang="en-GB" sz="2400" dirty="0"/>
              <a:t>Handwriting </a:t>
            </a:r>
          </a:p>
          <a:p>
            <a:r>
              <a:rPr lang="en-GB" sz="2400" dirty="0"/>
              <a:t>Vocabulary, Grammar &amp; Punctuation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9942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Handwriting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6441" y="2420888"/>
            <a:ext cx="7665999" cy="3598912"/>
          </a:xfrm>
        </p:spPr>
        <p:txBody>
          <a:bodyPr>
            <a:normAutofit lnSpcReduction="10000"/>
          </a:bodyPr>
          <a:lstStyle/>
          <a:p>
            <a:r>
              <a:rPr lang="en-GB" sz="2400" dirty="0"/>
              <a:t>The children practise </a:t>
            </a:r>
            <a:r>
              <a:rPr lang="en-GB" sz="2400" b="1" dirty="0"/>
              <a:t>continuous</a:t>
            </a:r>
            <a:r>
              <a:rPr lang="en-GB" sz="2400" dirty="0"/>
              <a:t> </a:t>
            </a:r>
            <a:r>
              <a:rPr lang="en-GB" sz="2400" b="1" dirty="0"/>
              <a:t>cursive </a:t>
            </a:r>
            <a:r>
              <a:rPr lang="en-GB" sz="2400" dirty="0"/>
              <a:t>handwriting first thing in the morning and are encouraged to use this throughout all of their writing.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They should continue to ‘lead’ in every letter from the writing line.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D9FC12-1B2F-493D-A8C5-646F6FC1DC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33056"/>
            <a:ext cx="8873313" cy="709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814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726FB6-8807-462F-9DB7-4E4BC77D6A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0413"/>
            <a:ext cx="9144000" cy="6437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41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Phonics</a:t>
            </a:r>
            <a:br>
              <a:rPr lang="en-GB" dirty="0"/>
            </a:br>
            <a:endParaRPr lang="en-GB" dirty="0"/>
          </a:p>
        </p:txBody>
      </p:sp>
      <p:sp>
        <p:nvSpPr>
          <p:cNvPr id="15362" name="Content Placeholder 2"/>
          <p:cNvSpPr>
            <a:spLocks noGrp="1"/>
          </p:cNvSpPr>
          <p:nvPr>
            <p:ph idx="1"/>
          </p:nvPr>
        </p:nvSpPr>
        <p:spPr>
          <a:xfrm>
            <a:off x="457200" y="2096062"/>
            <a:ext cx="8229600" cy="45365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sz="2400" dirty="0"/>
              <a:t>Phonics is taught for 20-25 minutes every morning.</a:t>
            </a:r>
          </a:p>
          <a:p>
            <a:pPr marL="0" indent="0">
              <a:buNone/>
            </a:pPr>
            <a:r>
              <a:rPr lang="en-GB" sz="2400" dirty="0"/>
              <a:t> </a:t>
            </a:r>
          </a:p>
          <a:p>
            <a:r>
              <a:rPr lang="en-GB" sz="2400" dirty="0"/>
              <a:t>The children will be reviewing the Phase 5 sounds they learned in Year 1, for five weeks.</a:t>
            </a:r>
          </a:p>
          <a:p>
            <a:r>
              <a:rPr lang="en-GB" sz="2400" dirty="0"/>
              <a:t>After the review we will move onto Little </a:t>
            </a:r>
            <a:r>
              <a:rPr lang="en-GB" sz="2400" dirty="0" err="1"/>
              <a:t>Wandle</a:t>
            </a:r>
            <a:r>
              <a:rPr lang="en-GB" sz="2400" dirty="0"/>
              <a:t> ‘Bridge to Spelling’ for five weeks. They will be learning foundational skills for spelling. </a:t>
            </a:r>
          </a:p>
          <a:p>
            <a:r>
              <a:rPr lang="en-GB" sz="2400" dirty="0"/>
              <a:t>For the rest of the year we will teach Little </a:t>
            </a:r>
            <a:r>
              <a:rPr lang="en-GB" sz="2400" dirty="0" err="1"/>
              <a:t>Wandle</a:t>
            </a:r>
            <a:r>
              <a:rPr lang="en-GB" sz="2400" dirty="0"/>
              <a:t> Spelling Units to complete the coverage of the Year 2 National Curriculum requirements. </a:t>
            </a:r>
            <a:endParaRPr lang="en-GB" dirty="0"/>
          </a:p>
          <a:p>
            <a:endParaRPr lang="en-GB" sz="24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AutoShape 2" descr="Big Cat Phonics for Little Wandle Letters and Sounds Revised - Grapheme  Chart for Year 1: Phases 2, 3 and 5 For Year 1 | Badger Learning">
            <a:extLst>
              <a:ext uri="{FF2B5EF4-FFF2-40B4-BE49-F238E27FC236}">
                <a16:creationId xmlns:a16="http://schemas.microsoft.com/office/drawing/2014/main" id="{8C67B535-CB80-40A0-9B46-E809C3FEDF9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Big Cat Phonics for Little Wandle Letters and Sounds Revised - Grapheme  Chart for Year 1: Phases 2, 3 and 5 For Year 1 | Badger Learning">
            <a:extLst>
              <a:ext uri="{FF2B5EF4-FFF2-40B4-BE49-F238E27FC236}">
                <a16:creationId xmlns:a16="http://schemas.microsoft.com/office/drawing/2014/main" id="{A3BEBD18-797C-4C75-9DFB-A14DE4EC340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A2D2349-2A29-4038-A6DF-FCBE57F0F3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088" y="404664"/>
            <a:ext cx="2160240" cy="208902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-1933575" y="6335608"/>
            <a:ext cx="13011150" cy="3761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-1933575" y="-675456"/>
            <a:ext cx="12842279" cy="10081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3AADB87-1091-4D3E-AD5B-7C499EB85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2656"/>
            <a:ext cx="9144000" cy="5735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046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79934"/>
          </a:xfrm>
        </p:spPr>
        <p:txBody>
          <a:bodyPr/>
          <a:lstStyle/>
          <a:p>
            <a:pPr algn="ctr"/>
            <a:br>
              <a:rPr lang="en-GB" dirty="0"/>
            </a:br>
            <a:r>
              <a:rPr lang="en-GB" dirty="0"/>
              <a:t>Spelling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92895"/>
            <a:ext cx="8229600" cy="3831705"/>
          </a:xfrm>
        </p:spPr>
        <p:txBody>
          <a:bodyPr>
            <a:normAutofit/>
          </a:bodyPr>
          <a:lstStyle/>
          <a:p>
            <a:r>
              <a:rPr lang="en-GB" sz="2400" dirty="0"/>
              <a:t>Every Friday the children will bring home spellings based on the graphemes learnt in Phonics that week.  We shall also be learning to spell the Year 2 common exception words.</a:t>
            </a:r>
          </a:p>
          <a:p>
            <a:r>
              <a:rPr lang="en-GB" sz="2400" dirty="0"/>
              <a:t>They will be tested the following Friday.</a:t>
            </a:r>
          </a:p>
          <a:p>
            <a:r>
              <a:rPr lang="en-GB" sz="2400" dirty="0"/>
              <a:t>The children will be expected to spell the Year 2 common exception words by the end of the academic year. These will assessed throughout the year.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2A63E1-17FF-486E-91B0-65A41D5E7D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5718" y="476672"/>
            <a:ext cx="2411429" cy="172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631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07926"/>
          </a:xfrm>
        </p:spPr>
        <p:txBody>
          <a:bodyPr/>
          <a:lstStyle/>
          <a:p>
            <a:pPr algn="ctr"/>
            <a:r>
              <a:rPr lang="en-GB" dirty="0"/>
              <a:t>Reading</a:t>
            </a:r>
          </a:p>
        </p:txBody>
      </p:sp>
      <p:sp>
        <p:nvSpPr>
          <p:cNvPr id="28674" name="Content Placeholder 2"/>
          <p:cNvSpPr>
            <a:spLocks noGrp="1"/>
          </p:cNvSpPr>
          <p:nvPr>
            <p:ph idx="1"/>
          </p:nvPr>
        </p:nvSpPr>
        <p:spPr>
          <a:xfrm>
            <a:off x="457200" y="2420887"/>
            <a:ext cx="8229600" cy="39037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We strive to hear the children read as much as possible through a variety of activities.</a:t>
            </a:r>
          </a:p>
          <a:p>
            <a:pPr marL="0" indent="0">
              <a:buNone/>
            </a:pPr>
            <a:r>
              <a:rPr lang="en-GB" sz="2400" dirty="0"/>
              <a:t>This can be done through;</a:t>
            </a:r>
          </a:p>
          <a:p>
            <a:r>
              <a:rPr lang="en-GB" sz="2400" dirty="0"/>
              <a:t>Individual reading</a:t>
            </a:r>
          </a:p>
          <a:p>
            <a:r>
              <a:rPr lang="en-GB" sz="2400" dirty="0"/>
              <a:t>Reading questions or extracts and texts</a:t>
            </a:r>
          </a:p>
          <a:p>
            <a:r>
              <a:rPr lang="en-GB" sz="2400" dirty="0"/>
              <a:t>Written and spoken comprehension activities</a:t>
            </a:r>
          </a:p>
          <a:p>
            <a:pPr marL="0" indent="0" algn="ctr">
              <a:buNone/>
            </a:pPr>
            <a:r>
              <a:rPr lang="en-GB" sz="2400" b="1" dirty="0"/>
              <a:t>We cannot emphasise enough the importance of you listening to your child read as much as possible.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79934"/>
          </a:xfrm>
        </p:spPr>
        <p:txBody>
          <a:bodyPr/>
          <a:lstStyle/>
          <a:p>
            <a:pPr algn="ctr"/>
            <a:r>
              <a:rPr lang="en-GB" dirty="0"/>
              <a:t>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48879"/>
            <a:ext cx="8229600" cy="4104457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In Year Two, there is a higher emphasis on not just being able to decode and read the text but also –</a:t>
            </a:r>
          </a:p>
          <a:p>
            <a:r>
              <a:rPr lang="en-GB" dirty="0"/>
              <a:t>Read with understanding </a:t>
            </a:r>
          </a:p>
          <a:p>
            <a:r>
              <a:rPr lang="en-GB" dirty="0"/>
              <a:t>Read with fluency and pace</a:t>
            </a:r>
          </a:p>
          <a:p>
            <a:r>
              <a:rPr lang="en-GB" dirty="0"/>
              <a:t>Predict what might happen </a:t>
            </a:r>
          </a:p>
          <a:p>
            <a:r>
              <a:rPr lang="en-GB" dirty="0"/>
              <a:t>Correctly sequence events</a:t>
            </a:r>
          </a:p>
          <a:p>
            <a:r>
              <a:rPr lang="en-GB" dirty="0"/>
              <a:t>Identify and discuss main characters</a:t>
            </a:r>
          </a:p>
          <a:p>
            <a:r>
              <a:rPr lang="en-GB" dirty="0"/>
              <a:t>Suggest alternatives or extensions to plot</a:t>
            </a:r>
          </a:p>
          <a:p>
            <a:r>
              <a:rPr lang="en-GB" dirty="0"/>
              <a:t>Comments on how the book is written and presented</a:t>
            </a:r>
          </a:p>
          <a:p>
            <a:r>
              <a:rPr lang="en-GB" dirty="0"/>
              <a:t>Make inferences on the basis of what is said and done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92639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79934"/>
          </a:xfrm>
        </p:spPr>
        <p:txBody>
          <a:bodyPr/>
          <a:lstStyle/>
          <a:p>
            <a:pPr algn="ctr"/>
            <a:r>
              <a:rPr lang="en-GB" dirty="0"/>
              <a:t>Reading Comprehension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97358DA-436B-402E-8E20-321C5E1958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ED8479A-F58D-4BCA-80A7-9985549049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804" y="1572775"/>
            <a:ext cx="8164996" cy="528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3605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666DC48-D779-467A-8100-BE8A78FD2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5936" y="438150"/>
            <a:ext cx="4686300" cy="29908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2895D5A-7556-45F9-B804-4CC0D8346C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3645023"/>
            <a:ext cx="4676775" cy="28860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CE31009-466B-438D-933D-FBA6C2796871}"/>
              </a:ext>
            </a:extLst>
          </p:cNvPr>
          <p:cNvSpPr txBox="1"/>
          <p:nvPr/>
        </p:nvSpPr>
        <p:spPr>
          <a:xfrm>
            <a:off x="611560" y="620688"/>
            <a:ext cx="316835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chemeClr val="bg1"/>
                </a:solidFill>
                <a:latin typeface="+mn-lt"/>
              </a:rPr>
              <a:t>Examples of the types of questions you can ask your </a:t>
            </a:r>
            <a:r>
              <a:rPr lang="en-GB" sz="2600" dirty="0">
                <a:latin typeface="+mn-lt"/>
              </a:rPr>
              <a:t>child when listening to them read.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2D3528-8188-4823-9804-C5682D694F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000" y="4183185"/>
            <a:ext cx="4191000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6656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3F5E44-8241-4166-884D-EADC92B482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1960" y="404664"/>
            <a:ext cx="4676775" cy="28860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B3F9F43-A5A3-4C26-A6C4-57C1CDCD28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3429000"/>
            <a:ext cx="4676775" cy="324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6878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7784E3-5093-4E16-B009-7E02338704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1676" y="3867311"/>
            <a:ext cx="4585715" cy="208823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47546D9-98DC-46A6-AF75-6AAD4FA1D5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1" y="3867311"/>
            <a:ext cx="4333875" cy="23145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541D57B-64F7-47FD-952F-21C577E3E6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9509" y="548680"/>
            <a:ext cx="4638675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4069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732A0E-AB6B-4CE9-AC46-E1BCE50A0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2C366-1EDA-4E21-9313-FE0C2F1072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441" y="2489200"/>
            <a:ext cx="7449975" cy="353060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There is a wide range of information and support for reading on our class webpages including -</a:t>
            </a:r>
          </a:p>
          <a:p>
            <a:r>
              <a:rPr lang="en-GB" sz="2400" dirty="0"/>
              <a:t>Links to online resources</a:t>
            </a:r>
          </a:p>
          <a:p>
            <a:r>
              <a:rPr lang="en-GB" sz="2400" dirty="0"/>
              <a:t>Books suggestions for Year 2 readers</a:t>
            </a:r>
          </a:p>
          <a:p>
            <a:r>
              <a:rPr lang="en-GB" sz="2400" dirty="0"/>
              <a:t>Book band information</a:t>
            </a:r>
          </a:p>
          <a:p>
            <a:r>
              <a:rPr lang="en-GB" sz="2400" dirty="0"/>
              <a:t>Virtual school library</a:t>
            </a:r>
          </a:p>
          <a:p>
            <a:r>
              <a:rPr lang="en-GB" sz="2400" dirty="0"/>
              <a:t>Reading for pleasure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9276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 Writing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551784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en-GB" dirty="0"/>
          </a:p>
          <a:p>
            <a:pPr>
              <a:buFont typeface="Wingdings 2" pitchFamily="18" charset="2"/>
              <a:buNone/>
            </a:pPr>
            <a:endParaRPr lang="en-GB" dirty="0"/>
          </a:p>
          <a:p>
            <a:pPr marL="0" indent="0">
              <a:buNone/>
            </a:pPr>
            <a:r>
              <a:rPr lang="en-GB" sz="2400" dirty="0"/>
              <a:t>This year we will provide the children with a range of Writing opportunities -</a:t>
            </a:r>
          </a:p>
          <a:p>
            <a:r>
              <a:rPr lang="en-GB" sz="2400" dirty="0"/>
              <a:t>narratives about personal experiences and those of others (real and fictional) </a:t>
            </a:r>
          </a:p>
          <a:p>
            <a:r>
              <a:rPr lang="en-GB" sz="2400" dirty="0"/>
              <a:t>about real events </a:t>
            </a:r>
          </a:p>
          <a:p>
            <a:r>
              <a:rPr lang="en-GB" sz="2400" dirty="0"/>
              <a:t>poetry </a:t>
            </a:r>
          </a:p>
          <a:p>
            <a:r>
              <a:rPr lang="en-GB" sz="2400" dirty="0"/>
              <a:t>writing for different purposes</a:t>
            </a:r>
          </a:p>
          <a:p>
            <a:pPr marL="0" indent="0">
              <a:buNone/>
            </a:pPr>
            <a:endParaRPr lang="en-GB" sz="24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60DD9-340D-4A7F-B234-473EB602B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Writing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82AF73-6FF9-4711-8F6D-517863C7DF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441" y="2489200"/>
            <a:ext cx="7665999" cy="389212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dirty="0"/>
              <a:t>We aim for the children to develop positive attitudes and stamina for writing.</a:t>
            </a:r>
          </a:p>
          <a:p>
            <a:r>
              <a:rPr lang="en-GB" sz="2400" dirty="0"/>
              <a:t>They will now be expected to work with increasing independence.</a:t>
            </a:r>
          </a:p>
          <a:p>
            <a:r>
              <a:rPr lang="en-GB" sz="2400" dirty="0"/>
              <a:t>They will be expected to work more quickly and write for extended periods. </a:t>
            </a:r>
          </a:p>
          <a:p>
            <a:r>
              <a:rPr lang="en-GB" sz="2400" dirty="0"/>
              <a:t>Their work will become more accurate and will use a wider vocabulary and more ambitious word choices. </a:t>
            </a:r>
            <a:endParaRPr lang="en-GB" sz="1600" dirty="0"/>
          </a:p>
          <a:p>
            <a:r>
              <a:rPr lang="en-GB" sz="2400" dirty="0"/>
              <a:t>The children will be taught to make simple additions, revisions and corrections by proof reading their work.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99456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CDED8-89AC-434B-B47B-2AC424E50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Vocabulary, Grammar &amp; Punctuation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0F6683-9E5C-4CEA-B622-83A7474EE3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441" y="2489200"/>
            <a:ext cx="7593991" cy="3530600"/>
          </a:xfrm>
        </p:spPr>
        <p:txBody>
          <a:bodyPr>
            <a:normAutofit fontScale="92500" lnSpcReduction="20000"/>
          </a:bodyPr>
          <a:lstStyle/>
          <a:p>
            <a:pPr marL="0" indent="0" defTabSz="914400">
              <a:buNone/>
              <a:defRPr/>
            </a:pPr>
            <a:r>
              <a:rPr lang="en-GB" sz="2400" dirty="0">
                <a:solidFill>
                  <a:schemeClr val="tx1"/>
                </a:solidFill>
              </a:rPr>
              <a:t>As the year progresses we expect to see </a:t>
            </a:r>
            <a:r>
              <a:rPr lang="en-GB" sz="2400" dirty="0">
                <a:solidFill>
                  <a:schemeClr val="tx1"/>
                </a:solidFill>
                <a:cs typeface="Times New Roman"/>
              </a:rPr>
              <a:t>c</a:t>
            </a:r>
            <a:r>
              <a:rPr lang="en-GB" sz="2400" dirty="0">
                <a:solidFill>
                  <a:schemeClr val="tx1"/>
                </a:solidFill>
                <a:ea typeface="Calibri"/>
                <a:cs typeface="Times New Roman"/>
              </a:rPr>
              <a:t>orrect &amp; consistent use of:</a:t>
            </a:r>
          </a:p>
          <a:p>
            <a:pPr defTabSz="914400">
              <a:defRPr/>
            </a:pPr>
            <a:r>
              <a:rPr lang="en-GB" sz="2400" dirty="0">
                <a:solidFill>
                  <a:schemeClr val="tx1"/>
                </a:solidFill>
                <a:ea typeface="Calibri"/>
                <a:cs typeface="Times New Roman"/>
              </a:rPr>
              <a:t>Capital letters</a:t>
            </a:r>
          </a:p>
          <a:p>
            <a:pPr defTabSz="914400">
              <a:defRPr/>
            </a:pPr>
            <a:r>
              <a:rPr lang="en-GB" sz="2400" dirty="0">
                <a:solidFill>
                  <a:schemeClr val="tx1"/>
                </a:solidFill>
                <a:ea typeface="Calibri"/>
                <a:cs typeface="Times New Roman"/>
              </a:rPr>
              <a:t>Full stops</a:t>
            </a:r>
          </a:p>
          <a:p>
            <a:pPr defTabSz="914400">
              <a:defRPr/>
            </a:pPr>
            <a:r>
              <a:rPr lang="en-GB" sz="2400" dirty="0">
                <a:solidFill>
                  <a:schemeClr val="tx1"/>
                </a:solidFill>
                <a:ea typeface="Calibri"/>
                <a:cs typeface="Times New Roman"/>
              </a:rPr>
              <a:t>Question marks</a:t>
            </a:r>
          </a:p>
          <a:p>
            <a:pPr defTabSz="914400">
              <a:defRPr/>
            </a:pPr>
            <a:r>
              <a:rPr lang="en-GB" sz="2400" dirty="0">
                <a:solidFill>
                  <a:schemeClr val="tx1"/>
                </a:solidFill>
                <a:ea typeface="Calibri"/>
                <a:cs typeface="Times New Roman"/>
              </a:rPr>
              <a:t>Exclamation marks</a:t>
            </a:r>
          </a:p>
          <a:p>
            <a:pPr defTabSz="914400">
              <a:defRPr/>
            </a:pPr>
            <a:r>
              <a:rPr lang="en-GB" sz="2400" dirty="0">
                <a:solidFill>
                  <a:schemeClr val="tx1"/>
                </a:solidFill>
                <a:ea typeface="Calibri"/>
                <a:cs typeface="Times New Roman"/>
              </a:rPr>
              <a:t>Commas in a list</a:t>
            </a:r>
          </a:p>
          <a:p>
            <a:pPr defTabSz="914400">
              <a:defRPr/>
            </a:pPr>
            <a:r>
              <a:rPr lang="en-GB" sz="2400" dirty="0">
                <a:solidFill>
                  <a:schemeClr val="tx1"/>
                </a:solidFill>
                <a:ea typeface="Calibri"/>
                <a:cs typeface="Times New Roman"/>
              </a:rPr>
              <a:t>Apostrophes </a:t>
            </a:r>
            <a:r>
              <a:rPr lang="en-GB" sz="2400" dirty="0">
                <a:solidFill>
                  <a:schemeClr val="tx1"/>
                </a:solidFill>
              </a:rPr>
              <a:t>for contracted forms and the possessive (singular)</a:t>
            </a:r>
          </a:p>
        </p:txBody>
      </p:sp>
    </p:spTree>
    <p:extLst>
      <p:ext uri="{BB962C8B-B14F-4D97-AF65-F5344CB8AC3E}">
        <p14:creationId xmlns:p14="http://schemas.microsoft.com/office/powerpoint/2010/main" val="12713837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Vocabulary, Grammar &amp; Punctuation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20889"/>
            <a:ext cx="8229600" cy="39037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/>
              <a:t>The children will learn to use –</a:t>
            </a:r>
          </a:p>
          <a:p>
            <a:r>
              <a:rPr lang="en-GB" sz="2000" dirty="0"/>
              <a:t>Expanded noun phrases to describe and specify e.g. The large grey shark with sharp pointy teeth.</a:t>
            </a:r>
          </a:p>
          <a:p>
            <a:r>
              <a:rPr lang="en-GB" sz="2000" dirty="0"/>
              <a:t>Present and past tenses correctly and consistently Identifying a sentence as a statement, question, command or exclamation</a:t>
            </a:r>
          </a:p>
          <a:p>
            <a:r>
              <a:rPr lang="en-GB" sz="2000" dirty="0"/>
              <a:t>Identifying and using nouns, adjectives, verbs and adverbs</a:t>
            </a:r>
          </a:p>
        </p:txBody>
      </p:sp>
    </p:spTree>
    <p:extLst>
      <p:ext uri="{BB962C8B-B14F-4D97-AF65-F5344CB8AC3E}">
        <p14:creationId xmlns:p14="http://schemas.microsoft.com/office/powerpoint/2010/main" val="4999168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Vocabulary, Grammar &amp; Punctuation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08919"/>
            <a:ext cx="8229600" cy="3615681"/>
          </a:xfrm>
        </p:spPr>
        <p:txBody>
          <a:bodyPr/>
          <a:lstStyle/>
          <a:p>
            <a:endParaRPr lang="en-GB" dirty="0"/>
          </a:p>
          <a:p>
            <a:r>
              <a:rPr lang="en-GB" sz="2000" dirty="0"/>
              <a:t>Conjunctions to extend sentences (</a:t>
            </a:r>
            <a:r>
              <a:rPr lang="en-GB" sz="2000" i="1" dirty="0"/>
              <a:t>when, if, that, because, or, and, but</a:t>
            </a:r>
            <a:r>
              <a:rPr lang="en-GB" sz="2000" dirty="0"/>
              <a:t>)</a:t>
            </a:r>
          </a:p>
          <a:p>
            <a:r>
              <a:rPr lang="en-GB" sz="2000" dirty="0"/>
              <a:t>Words with contracted forms e.g. I’m, don’t we’ve.</a:t>
            </a:r>
          </a:p>
          <a:p>
            <a:r>
              <a:rPr lang="en-GB" sz="2000" dirty="0"/>
              <a:t>Suffixes to spell some longer words, including –</a:t>
            </a:r>
            <a:r>
              <a:rPr lang="en-GB" sz="2000" dirty="0" err="1"/>
              <a:t>ment</a:t>
            </a:r>
            <a:r>
              <a:rPr lang="en-GB" sz="2000" dirty="0"/>
              <a:t>, –ness, –</a:t>
            </a:r>
            <a:r>
              <a:rPr lang="en-GB" sz="2000" dirty="0" err="1"/>
              <a:t>ful</a:t>
            </a:r>
            <a:r>
              <a:rPr lang="en-GB" sz="2000" dirty="0"/>
              <a:t>, –less, –</a:t>
            </a:r>
            <a:r>
              <a:rPr lang="en-GB" sz="2000" dirty="0" err="1"/>
              <a:t>ly</a:t>
            </a:r>
            <a:endParaRPr lang="en-GB" sz="2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90410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35918"/>
          </a:xfrm>
        </p:spPr>
        <p:txBody>
          <a:bodyPr/>
          <a:lstStyle/>
          <a:p>
            <a:pPr algn="ctr"/>
            <a:r>
              <a:rPr lang="en-GB" dirty="0"/>
              <a:t>Maths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424847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000" dirty="0"/>
              <a:t>The National Curriculum for Maths consists of -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sz="2000" dirty="0"/>
              <a:t>Number: Number &amp; Place Value</a:t>
            </a:r>
          </a:p>
          <a:p>
            <a:r>
              <a:rPr lang="en-GB" sz="2000" dirty="0"/>
              <a:t>Number: Addition &amp; Subtraction</a:t>
            </a:r>
          </a:p>
          <a:p>
            <a:r>
              <a:rPr lang="en-GB" sz="2000" dirty="0"/>
              <a:t>Number: Multiplication &amp; Division</a:t>
            </a:r>
            <a:endParaRPr lang="en-GB" sz="2000" dirty="0">
              <a:hlinkClick r:id="rId2"/>
            </a:endParaRPr>
          </a:p>
          <a:p>
            <a:r>
              <a:rPr lang="en-GB" sz="2000" dirty="0"/>
              <a:t>Number: Fractions</a:t>
            </a:r>
          </a:p>
          <a:p>
            <a:r>
              <a:rPr lang="en-GB" sz="2000" dirty="0"/>
              <a:t>Geometry: Properties of shape</a:t>
            </a:r>
          </a:p>
          <a:p>
            <a:r>
              <a:rPr lang="en-GB" sz="2000" dirty="0"/>
              <a:t>Geometry: Position &amp; Direction</a:t>
            </a:r>
          </a:p>
          <a:p>
            <a:r>
              <a:rPr lang="en-GB" sz="2000" dirty="0"/>
              <a:t>Measurement</a:t>
            </a:r>
          </a:p>
          <a:p>
            <a:r>
              <a:rPr lang="en-GB" sz="2000" dirty="0"/>
              <a:t>Statistics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BEA56E2-358E-4BFC-91DF-E800CDA681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4168" y="3443271"/>
            <a:ext cx="2383816" cy="243400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E70670-60DB-4857-892C-F799BD1D0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6462632-42B2-4997-82D7-504B549D79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836712"/>
            <a:ext cx="8671964" cy="56166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FFA0E61-CF86-4B53-BA5E-972141237B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1772816"/>
            <a:ext cx="1057275" cy="40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8835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Science:</a:t>
            </a: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866441" y="2489200"/>
            <a:ext cx="7377967" cy="3530600"/>
          </a:xfrm>
        </p:spPr>
        <p:txBody>
          <a:bodyPr>
            <a:noAutofit/>
          </a:bodyPr>
          <a:lstStyle/>
          <a:p>
            <a:r>
              <a:rPr lang="en-GB" sz="2000" dirty="0"/>
              <a:t>Animals including humans- Basic needs for survival, animals and their babies, exercise, hygiene and healthy eating</a:t>
            </a:r>
          </a:p>
          <a:p>
            <a:r>
              <a:rPr lang="en-GB" sz="2000" dirty="0"/>
              <a:t>Working Scientifically- Performing simple tests, making observations, recording information</a:t>
            </a:r>
          </a:p>
          <a:p>
            <a:r>
              <a:rPr lang="en-GB" sz="2000" dirty="0"/>
              <a:t>Uses of everyday materials- Identifying and comparing everyday materials, changing the shape of materials</a:t>
            </a:r>
            <a:endParaRPr lang="en-GB" sz="2000" b="1" dirty="0"/>
          </a:p>
          <a:p>
            <a:r>
              <a:rPr lang="en-GB" sz="2000" dirty="0"/>
              <a:t>Plants-</a:t>
            </a:r>
            <a:r>
              <a:rPr lang="en-GB" sz="2000" b="1" dirty="0"/>
              <a:t> </a:t>
            </a:r>
            <a:r>
              <a:rPr lang="en-GB" sz="2000" dirty="0"/>
              <a:t>Growing seeds and bulbs, conditions for growth</a:t>
            </a:r>
            <a:endParaRPr lang="en-GB" sz="2000" b="1" dirty="0"/>
          </a:p>
          <a:p>
            <a:r>
              <a:rPr lang="en-GB" sz="2000" dirty="0"/>
              <a:t>Living things and their habitats – Comparing living/non-living things, identify and name a variety of plants and animals, comparing habitats</a:t>
            </a:r>
            <a:endParaRPr lang="en-GB" sz="2000" b="1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Computing: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866441" y="2780928"/>
            <a:ext cx="7521983" cy="3238872"/>
          </a:xfrm>
        </p:spPr>
        <p:txBody>
          <a:bodyPr>
            <a:normAutofit lnSpcReduction="10000"/>
          </a:bodyPr>
          <a:lstStyle/>
          <a:p>
            <a:r>
              <a:rPr lang="en-GB" sz="2400" dirty="0"/>
              <a:t>Word processing and animation</a:t>
            </a:r>
          </a:p>
          <a:p>
            <a:r>
              <a:rPr lang="en-GB" sz="2400" dirty="0"/>
              <a:t>Graphics and artwork</a:t>
            </a:r>
          </a:p>
          <a:p>
            <a:r>
              <a:rPr lang="en-GB" sz="2400" dirty="0"/>
              <a:t>Programing using Pro-bots, 2Control and Music software</a:t>
            </a:r>
          </a:p>
          <a:p>
            <a:r>
              <a:rPr lang="en-GB" sz="2400" dirty="0"/>
              <a:t>Digital imagery </a:t>
            </a:r>
          </a:p>
          <a:p>
            <a:r>
              <a:rPr lang="en-GB" sz="2400" dirty="0"/>
              <a:t>E-safety and emailing</a:t>
            </a:r>
          </a:p>
          <a:p>
            <a:r>
              <a:rPr lang="en-GB" sz="2400" dirty="0"/>
              <a:t>Coding and debugging 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History: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457200" y="2492896"/>
            <a:ext cx="8229600" cy="3831704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en-GB" dirty="0"/>
          </a:p>
          <a:p>
            <a:pPr>
              <a:buFont typeface="Wingdings 2" pitchFamily="18" charset="2"/>
              <a:buNone/>
            </a:pPr>
            <a:endParaRPr lang="en-GB" dirty="0"/>
          </a:p>
          <a:p>
            <a:r>
              <a:rPr lang="en-GB" sz="2400" dirty="0"/>
              <a:t>Time Travellers - Remembrance, Gunpowder Plot &amp; Victorian Schooling</a:t>
            </a:r>
          </a:p>
          <a:p>
            <a:r>
              <a:rPr lang="en-GB" sz="2400" dirty="0"/>
              <a:t>Nurturing Nurses - Florence Nightingale, Mary Seacole &amp; Edith Cavell</a:t>
            </a:r>
          </a:p>
          <a:p>
            <a:r>
              <a:rPr lang="en-GB" sz="2400" dirty="0"/>
              <a:t>Trailblazers – Ludwig Guttmann, Amelia Earhart &amp; Ernest Shackleton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Geography:</a:t>
            </a:r>
          </a:p>
        </p:txBody>
      </p:sp>
      <p:sp>
        <p:nvSpPr>
          <p:cNvPr id="20482" name="Content Placeholder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903712"/>
          </a:xfrm>
        </p:spPr>
        <p:txBody>
          <a:bodyPr>
            <a:normAutofit lnSpcReduction="10000"/>
          </a:bodyPr>
          <a:lstStyle/>
          <a:p>
            <a:r>
              <a:rPr lang="en-GB" sz="2000" dirty="0"/>
              <a:t>Local Area Study </a:t>
            </a:r>
          </a:p>
          <a:p>
            <a:pPr lvl="1"/>
            <a:r>
              <a:rPr lang="en-GB" sz="1800" dirty="0"/>
              <a:t>Physical and Human features </a:t>
            </a:r>
          </a:p>
          <a:p>
            <a:pPr lvl="1"/>
            <a:r>
              <a:rPr lang="en-GB" sz="1800" dirty="0"/>
              <a:t>Understand geographical similarities and differences by comparing Chalfont St Peter with other parts of the U.K.</a:t>
            </a:r>
            <a:endParaRPr lang="en-GB" sz="2000" dirty="0"/>
          </a:p>
          <a:p>
            <a:r>
              <a:rPr lang="en-GB" sz="2000" dirty="0"/>
              <a:t>Field Work and Mapping Skills</a:t>
            </a:r>
          </a:p>
          <a:p>
            <a:pPr lvl="1"/>
            <a:r>
              <a:rPr lang="en-GB" sz="1800" dirty="0"/>
              <a:t>Use a simple compass</a:t>
            </a:r>
          </a:p>
          <a:p>
            <a:pPr lvl="1"/>
            <a:r>
              <a:rPr lang="en-GB" sz="1800" dirty="0"/>
              <a:t>Reading, sketching and following maps</a:t>
            </a:r>
          </a:p>
          <a:p>
            <a:r>
              <a:rPr lang="en-GB" sz="2000" dirty="0"/>
              <a:t>Comparing London and Nairobi </a:t>
            </a:r>
          </a:p>
          <a:p>
            <a:pPr lvl="1"/>
            <a:r>
              <a:rPr lang="en-GB" sz="1800" dirty="0"/>
              <a:t>Human and physical features</a:t>
            </a:r>
          </a:p>
          <a:p>
            <a:pPr lvl="1"/>
            <a:r>
              <a:rPr lang="en-GB" sz="1800" dirty="0"/>
              <a:t>Rural and Urban comparisons</a:t>
            </a:r>
          </a:p>
          <a:p>
            <a:pPr lvl="1"/>
            <a:endParaRPr lang="en-GB" sz="1800" dirty="0"/>
          </a:p>
          <a:p>
            <a:endParaRPr lang="en-GB" sz="20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Art and D&amp;T</a:t>
            </a:r>
          </a:p>
        </p:txBody>
      </p:sp>
      <p:sp>
        <p:nvSpPr>
          <p:cNvPr id="21506" name="Content Placeholder 2"/>
          <p:cNvSpPr>
            <a:spLocks noGrp="1"/>
          </p:cNvSpPr>
          <p:nvPr>
            <p:ph idx="1"/>
          </p:nvPr>
        </p:nvSpPr>
        <p:spPr>
          <a:xfrm>
            <a:off x="457200" y="2492896"/>
            <a:ext cx="8229600" cy="3831704"/>
          </a:xfrm>
        </p:spPr>
        <p:txBody>
          <a:bodyPr/>
          <a:lstStyle/>
          <a:p>
            <a:r>
              <a:rPr lang="en-GB" sz="2400" dirty="0"/>
              <a:t>Creating our own lighthouses with moving mechanisms.</a:t>
            </a:r>
          </a:p>
          <a:p>
            <a:r>
              <a:rPr lang="en-GB" sz="2400" dirty="0"/>
              <a:t>Art skills – colour mixing, observational drawing</a:t>
            </a:r>
          </a:p>
          <a:p>
            <a:r>
              <a:rPr lang="en-GB" sz="2400" dirty="0"/>
              <a:t>Sewing puppets</a:t>
            </a:r>
          </a:p>
          <a:p>
            <a:r>
              <a:rPr lang="en-GB" sz="2400" dirty="0"/>
              <a:t>African Art – making masks, jewellery and printing</a:t>
            </a:r>
          </a:p>
          <a:p>
            <a:r>
              <a:rPr lang="en-GB" sz="2400" dirty="0"/>
              <a:t>Investigating and preparing party food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91432-9FDF-4A1B-9BD0-22E92AD10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Religious Education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77EDA7-63E0-4262-A2A7-68DBA31A93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441" y="2489200"/>
            <a:ext cx="7665999" cy="35306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800" dirty="0"/>
              <a:t>Focus on the Jewish faith –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All about me</a:t>
            </a:r>
          </a:p>
          <a:p>
            <a:r>
              <a:rPr lang="en-GB" sz="2800" dirty="0"/>
              <a:t>Important places and things</a:t>
            </a:r>
          </a:p>
          <a:p>
            <a:r>
              <a:rPr lang="en-GB" sz="2800" dirty="0"/>
              <a:t>Special stories and people</a:t>
            </a:r>
          </a:p>
          <a:p>
            <a:r>
              <a:rPr lang="en-GB" sz="2800" dirty="0"/>
              <a:t>Our world</a:t>
            </a:r>
          </a:p>
          <a:p>
            <a:r>
              <a:rPr lang="en-GB" sz="2800" dirty="0"/>
              <a:t>Belonging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14212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D8BE137-1715-4BCF-BFAA-7BB208FED15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7939003"/>
              </p:ext>
            </p:extLst>
          </p:nvPr>
        </p:nvGraphicFramePr>
        <p:xfrm>
          <a:off x="467544" y="2492896"/>
          <a:ext cx="8424936" cy="34924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04934">
                  <a:extLst>
                    <a:ext uri="{9D8B030D-6E8A-4147-A177-3AD203B41FA5}">
                      <a16:colId xmlns:a16="http://schemas.microsoft.com/office/drawing/2014/main" val="3859213993"/>
                    </a:ext>
                  </a:extLst>
                </a:gridCol>
                <a:gridCol w="1487131">
                  <a:extLst>
                    <a:ext uri="{9D8B030D-6E8A-4147-A177-3AD203B41FA5}">
                      <a16:colId xmlns:a16="http://schemas.microsoft.com/office/drawing/2014/main" val="1048193147"/>
                    </a:ext>
                  </a:extLst>
                </a:gridCol>
                <a:gridCol w="1427668">
                  <a:extLst>
                    <a:ext uri="{9D8B030D-6E8A-4147-A177-3AD203B41FA5}">
                      <a16:colId xmlns:a16="http://schemas.microsoft.com/office/drawing/2014/main" val="702384082"/>
                    </a:ext>
                  </a:extLst>
                </a:gridCol>
                <a:gridCol w="1464395">
                  <a:extLst>
                    <a:ext uri="{9D8B030D-6E8A-4147-A177-3AD203B41FA5}">
                      <a16:colId xmlns:a16="http://schemas.microsoft.com/office/drawing/2014/main" val="3791862988"/>
                    </a:ext>
                  </a:extLst>
                </a:gridCol>
                <a:gridCol w="1320404">
                  <a:extLst>
                    <a:ext uri="{9D8B030D-6E8A-4147-A177-3AD203B41FA5}">
                      <a16:colId xmlns:a16="http://schemas.microsoft.com/office/drawing/2014/main" val="3696741827"/>
                    </a:ext>
                  </a:extLst>
                </a:gridCol>
                <a:gridCol w="1320404">
                  <a:extLst>
                    <a:ext uri="{9D8B030D-6E8A-4147-A177-3AD203B41FA5}">
                      <a16:colId xmlns:a16="http://schemas.microsoft.com/office/drawing/2014/main" val="4103846826"/>
                    </a:ext>
                  </a:extLst>
                </a:gridCol>
              </a:tblGrid>
              <a:tr h="5409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Me and my Relationships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22" marR="541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Valuing Difference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22" marR="541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Keeping Safe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22" marR="541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Rights and Respect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22" marR="541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Being my Best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22" marR="541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Growing and Changing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22" marR="54122" marT="0" marB="0"/>
                </a:tc>
                <a:extLst>
                  <a:ext uri="{0D108BD9-81ED-4DB2-BD59-A6C34878D82A}">
                    <a16:rowId xmlns:a16="http://schemas.microsoft.com/office/drawing/2014/main" val="592671600"/>
                  </a:ext>
                </a:extLst>
              </a:tr>
              <a:tr h="208845"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22" marR="54122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22" marR="54122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22" marR="54122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22" marR="54122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22" marR="54122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22" marR="54122" marT="0" marB="0"/>
                </a:tc>
                <a:extLst>
                  <a:ext uri="{0D108BD9-81ED-4DB2-BD59-A6C34878D82A}">
                    <a16:rowId xmlns:a16="http://schemas.microsoft.com/office/drawing/2014/main" val="3755245022"/>
                  </a:ext>
                </a:extLst>
              </a:tr>
              <a:tr h="9783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</a:rPr>
                        <a:t>Bullying &amp; teasing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</a:rPr>
                        <a:t>Our school rules about bullying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</a:rPr>
                        <a:t>Being a good friend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</a:rPr>
                        <a:t>Feelings/self-regulation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22" marR="54122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R="71755" indent="-7175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  Being kind &amp; helping others</a:t>
                      </a:r>
                      <a:endParaRPr lang="en-GB" sz="2000" dirty="0">
                        <a:effectLst/>
                      </a:endParaRPr>
                    </a:p>
                    <a:p>
                      <a:pPr marR="71755" indent="-7175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   Celebrating difference</a:t>
                      </a:r>
                      <a:endParaRPr lang="en-GB" sz="2000" dirty="0">
                        <a:effectLst/>
                      </a:endParaRPr>
                    </a:p>
                    <a:p>
                      <a:pPr marR="71755" indent="-7175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 People who help us</a:t>
                      </a:r>
                      <a:endParaRPr lang="en-GB" sz="2000" dirty="0">
                        <a:effectLst/>
                      </a:endParaRPr>
                    </a:p>
                    <a:p>
                      <a:pPr marR="71755" indent="-7175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  Listening Skills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22" marR="54122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R="7175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Safe &amp; unsafe secrets</a:t>
                      </a:r>
                      <a:endParaRPr lang="en-GB" sz="2000" dirty="0">
                        <a:effectLst/>
                      </a:endParaRPr>
                    </a:p>
                    <a:p>
                      <a:pPr marR="7175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GB" sz="2000" dirty="0">
                        <a:effectLst/>
                      </a:endParaRPr>
                    </a:p>
                    <a:p>
                      <a:pPr marR="7175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Appropriate touch </a:t>
                      </a:r>
                      <a:endParaRPr lang="en-GB" sz="2000" dirty="0">
                        <a:effectLst/>
                      </a:endParaRPr>
                    </a:p>
                    <a:p>
                      <a:pPr marR="7175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GB" sz="2000" dirty="0">
                        <a:effectLst/>
                      </a:endParaRPr>
                    </a:p>
                    <a:p>
                      <a:pPr marR="7175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Medicine safety</a:t>
                      </a:r>
                      <a:endParaRPr lang="en-GB" sz="20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22" marR="54122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Cooperation</a:t>
                      </a:r>
                      <a:endParaRPr lang="en-GB" sz="20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Self-regulation</a:t>
                      </a:r>
                      <a:endParaRPr lang="en-GB" sz="20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Online safety</a:t>
                      </a:r>
                      <a:endParaRPr lang="en-GB" sz="20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Looking after money – saving &amp; spending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22" marR="54122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Growth Mindset</a:t>
                      </a:r>
                      <a:endParaRPr lang="en-GB" sz="20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Looking after my body</a:t>
                      </a:r>
                      <a:endParaRPr lang="en-GB" sz="20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Hygiene &amp; health</a:t>
                      </a:r>
                      <a:endParaRPr lang="en-GB" sz="20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Exercise &amp; sleep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22" marR="54122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Life cycles</a:t>
                      </a:r>
                      <a:endParaRPr lang="en-GB" sz="20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Dealing with loss</a:t>
                      </a:r>
                      <a:endParaRPr lang="en-GB" sz="20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Being supportive</a:t>
                      </a:r>
                      <a:endParaRPr lang="en-GB" sz="20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Growing &amp; changing</a:t>
                      </a:r>
                      <a:endParaRPr lang="en-GB" sz="20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Privacy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122" marR="54122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6165702"/>
                  </a:ext>
                </a:extLst>
              </a:tr>
            </a:tbl>
          </a:graphicData>
        </a:graphic>
      </p:graphicFrame>
      <p:sp>
        <p:nvSpPr>
          <p:cNvPr id="6" name="Title 5">
            <a:extLst>
              <a:ext uri="{FF2B5EF4-FFF2-40B4-BE49-F238E27FC236}">
                <a16:creationId xmlns:a16="http://schemas.microsoft.com/office/drawing/2014/main" id="{82C6DC47-B52A-4D09-894E-54AE94BB3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PSHE</a:t>
            </a:r>
          </a:p>
        </p:txBody>
      </p:sp>
      <p:pic>
        <p:nvPicPr>
          <p:cNvPr id="2052" name="Picture 4" descr="Coram SCARF - leading RSHE and citizenship education">
            <a:extLst>
              <a:ext uri="{FF2B5EF4-FFF2-40B4-BE49-F238E27FC236}">
                <a16:creationId xmlns:a16="http://schemas.microsoft.com/office/drawing/2014/main" id="{F2EE02B4-FA88-4440-9C8B-772A07351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524" y="5930901"/>
            <a:ext cx="4752975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77461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6C186-F9FD-4119-AC5A-57F39832C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Physical Education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9D27FB-4E35-4AB1-B2EB-06AC704407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441" y="2489200"/>
            <a:ext cx="7233951" cy="3530600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/>
              <a:t>Ball skills</a:t>
            </a:r>
          </a:p>
          <a:p>
            <a:r>
              <a:rPr lang="en-GB" sz="2400" dirty="0"/>
              <a:t>Dance</a:t>
            </a:r>
          </a:p>
          <a:p>
            <a:r>
              <a:rPr lang="en-GB" sz="2400" dirty="0"/>
              <a:t>Gymnastics</a:t>
            </a:r>
          </a:p>
          <a:p>
            <a:r>
              <a:rPr lang="en-GB" sz="2400" dirty="0"/>
              <a:t>Sending and receiving</a:t>
            </a:r>
          </a:p>
          <a:p>
            <a:r>
              <a:rPr lang="en-GB" sz="2400" dirty="0"/>
              <a:t>Team building</a:t>
            </a:r>
          </a:p>
          <a:p>
            <a:r>
              <a:rPr lang="en-GB" sz="2400" dirty="0"/>
              <a:t>Invasion games</a:t>
            </a:r>
          </a:p>
          <a:p>
            <a:r>
              <a:rPr lang="en-GB" sz="2400" dirty="0"/>
              <a:t>Athletics</a:t>
            </a:r>
          </a:p>
          <a:p>
            <a:r>
              <a:rPr lang="en-GB" sz="2400" dirty="0"/>
              <a:t>Striking and fielding</a:t>
            </a:r>
          </a:p>
        </p:txBody>
      </p:sp>
    </p:spTree>
    <p:extLst>
      <p:ext uri="{BB962C8B-B14F-4D97-AF65-F5344CB8AC3E}">
        <p14:creationId xmlns:p14="http://schemas.microsoft.com/office/powerpoint/2010/main" val="14059334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F91A2-0AE0-4C18-A9A2-2B3580DF0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Self Regulation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D6A394-B3D5-49D0-9D92-CCBBD99755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441" y="2852936"/>
            <a:ext cx="7738007" cy="3166864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We use Zones of Regulation to support the development of self-regulation. The children are encouraged to identify </a:t>
            </a:r>
            <a:r>
              <a:rPr lang="en-GB"/>
              <a:t>their feelings </a:t>
            </a:r>
            <a:r>
              <a:rPr lang="en-GB" dirty="0"/>
              <a:t>and use the taught methods to be in the appropriate zone.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9538B3-DE5A-407D-9844-51D1E198F8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2136" y="3933056"/>
            <a:ext cx="4179728" cy="252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1464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EB437-D8DB-4605-A9D0-3CB7F5186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Reading Folders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B15FE5-4FFB-43FB-8D98-5D91C5A44D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6441" y="2489200"/>
            <a:ext cx="7665999" cy="3530600"/>
          </a:xfrm>
        </p:spPr>
        <p:txBody>
          <a:bodyPr>
            <a:normAutofit/>
          </a:bodyPr>
          <a:lstStyle/>
          <a:p>
            <a:r>
              <a:rPr lang="en-GB" sz="2400" dirty="0"/>
              <a:t>Please ensure that reading folders and books are brought to school every day. Children will change their books every Monday and Wednesday if they have finished them.</a:t>
            </a:r>
          </a:p>
          <a:p>
            <a:endParaRPr lang="en-GB" sz="2400" dirty="0"/>
          </a:p>
          <a:p>
            <a:r>
              <a:rPr lang="en-GB" sz="2400" dirty="0"/>
              <a:t>Include a list of adults who may collect your child in the inside cover.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9665397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tint val="100000"/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5768</TotalTime>
  <Words>1171</Words>
  <Application>Microsoft Office PowerPoint</Application>
  <PresentationFormat>On-screen Show (4:3)</PresentationFormat>
  <Paragraphs>200</Paragraphs>
  <Slides>31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Calibri</vt:lpstr>
      <vt:lpstr>Century Gothic</vt:lpstr>
      <vt:lpstr>Times New Roman</vt:lpstr>
      <vt:lpstr>Wingdings 2</vt:lpstr>
      <vt:lpstr>Wingdings 3</vt:lpstr>
      <vt:lpstr>Ion Boardroom</vt:lpstr>
      <vt:lpstr>    Year 2  curriculum  presentation for  parents</vt:lpstr>
      <vt:lpstr>English</vt:lpstr>
      <vt:lpstr>Handwriting</vt:lpstr>
      <vt:lpstr>PowerPoint Presentation</vt:lpstr>
      <vt:lpstr>Phonics </vt:lpstr>
      <vt:lpstr>PowerPoint Presentation</vt:lpstr>
      <vt:lpstr> Spelling</vt:lpstr>
      <vt:lpstr>Reading</vt:lpstr>
      <vt:lpstr>Reading</vt:lpstr>
      <vt:lpstr>Reading Comprehension</vt:lpstr>
      <vt:lpstr>PowerPoint Presentation</vt:lpstr>
      <vt:lpstr>PowerPoint Presentation</vt:lpstr>
      <vt:lpstr>PowerPoint Presentation</vt:lpstr>
      <vt:lpstr>Reading</vt:lpstr>
      <vt:lpstr> Writing</vt:lpstr>
      <vt:lpstr>Writing</vt:lpstr>
      <vt:lpstr>Vocabulary, Grammar &amp; Punctuation</vt:lpstr>
      <vt:lpstr>Vocabulary, Grammar &amp; Punctuation</vt:lpstr>
      <vt:lpstr>Vocabulary, Grammar &amp; Punctuation</vt:lpstr>
      <vt:lpstr>Maths</vt:lpstr>
      <vt:lpstr>PowerPoint Presentation</vt:lpstr>
      <vt:lpstr>Science:</vt:lpstr>
      <vt:lpstr>Computing:</vt:lpstr>
      <vt:lpstr>History:</vt:lpstr>
      <vt:lpstr>Geography:</vt:lpstr>
      <vt:lpstr>Art and D&amp;T</vt:lpstr>
      <vt:lpstr>Religious Education</vt:lpstr>
      <vt:lpstr>PSHE</vt:lpstr>
      <vt:lpstr>Physical Education</vt:lpstr>
      <vt:lpstr>Self Regulation</vt:lpstr>
      <vt:lpstr>Reading Folders</vt:lpstr>
    </vt:vector>
  </TitlesOfParts>
  <Company>Buckinghamshire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 curriculum evening presentation for parents.</dc:title>
  <dc:creator>cappleby</dc:creator>
  <cp:lastModifiedBy>Michelle Edwards</cp:lastModifiedBy>
  <cp:revision>138</cp:revision>
  <dcterms:created xsi:type="dcterms:W3CDTF">2010-09-23T18:26:05Z</dcterms:created>
  <dcterms:modified xsi:type="dcterms:W3CDTF">2026-09-15T14:46:12Z</dcterms:modified>
</cp:coreProperties>
</file>